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4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5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6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4" r:id="rId1"/>
  </p:sldMasterIdLst>
  <p:notesMasterIdLst>
    <p:notesMasterId r:id="rId10"/>
  </p:notesMasterIdLst>
  <p:sldIdLst>
    <p:sldId id="256" r:id="rId2"/>
    <p:sldId id="258" r:id="rId3"/>
    <p:sldId id="259" r:id="rId4"/>
    <p:sldId id="262" r:id="rId5"/>
    <p:sldId id="261" r:id="rId6"/>
    <p:sldId id="265" r:id="rId7"/>
    <p:sldId id="342" r:id="rId8"/>
    <p:sldId id="284" r:id="rId9"/>
  </p:sldIdLst>
  <p:sldSz cx="9144000" cy="5143500" type="screen16x9"/>
  <p:notesSz cx="6858000" cy="9144000"/>
  <p:embeddedFontLst>
    <p:embeddedFont>
      <p:font typeface="Avenir Next LT Pro" panose="020B0504020202020204" pitchFamily="34" charset="77"/>
      <p:regular r:id="rId11"/>
      <p:bold r:id="rId12"/>
      <p:italic r:id="rId13"/>
      <p:boldItalic r:id="rId14"/>
    </p:embeddedFont>
    <p:embeddedFont>
      <p:font typeface="Lexend Exa" pitchFamily="2" charset="77"/>
      <p:regular r:id="rId15"/>
      <p:bold r:id="rId16"/>
    </p:embeddedFont>
    <p:embeddedFont>
      <p:font typeface="Red Hat Text" panose="02010503040201060303" pitchFamily="2" charset="0"/>
      <p:regular r:id="rId17"/>
      <p:bold r:id="rId18"/>
      <p:italic r:id="rId19"/>
      <p:boldItalic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6BBBB"/>
    <a:srgbClr val="595959"/>
    <a:srgbClr val="0503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5899F6E-569A-4300-8CE3-17239C876734}">
  <a:tblStyle styleId="{B5899F6E-569A-4300-8CE3-17239C87673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189"/>
    <p:restoredTop sz="94681"/>
  </p:normalViewPr>
  <p:slideViewPr>
    <p:cSldViewPr snapToGrid="0">
      <p:cViewPr varScale="1">
        <p:scale>
          <a:sx n="115" d="100"/>
          <a:sy n="115" d="100"/>
        </p:scale>
        <p:origin x="192" y="7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tshifhiwatshikosi/Library/Containers/net.whatsapp.WhatsApp/Data/tmp/documents/BD4AD7AF-B5B6-4D84-8560-BAF3D01005BB/Results_2025-10-27-0947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tshifhiwatshikosi/Library/Containers/net.whatsapp.WhatsApp/Data/tmp/documents/BD4AD7AF-B5B6-4D84-8560-BAF3D01005BB/Results_2025-10-27-0947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tshifhiwatshikosi/Library/Containers/net.whatsapp.WhatsApp/Data/tmp/documents/BD4AD7AF-B5B6-4D84-8560-BAF3D01005BB/Results_2025-10-27-0947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tshifhiwatshikosi/Library/Containers/net.whatsapp.WhatsApp/Data/tmp/documents/BD4AD7AF-B5B6-4D84-8560-BAF3D01005BB/Results_2025-10-27-0947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tshifhiwatshikosi/Library/Containers/net.whatsapp.WhatsApp/Data/tmp/documents/BD4AD7AF-B5B6-4D84-8560-BAF3D01005BB/Results_2025-10-27-0947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[Results_2025-10-27-0947.xlsx]Sheet1!PivotTable1</c:name>
    <c:fmtId val="15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 sz="1400" b="0" i="0" u="none" strike="noStrike" kern="1200" spc="0" baseline="0">
                <a:solidFill>
                  <a:sysClr val="windowText" lastClr="000000">
                    <a:lumMod val="65000"/>
                    <a:lumOff val="35000"/>
                  </a:sysClr>
                </a:solidFill>
              </a:rPr>
              <a:t>Monthly Revenue by Store location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dLbl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dLbl>
      </c:pivotFmt>
      <c:pivotFmt>
        <c:idx val="6"/>
        <c:spPr>
          <a:solidFill>
            <a:schemeClr val="accent1"/>
          </a:solidFill>
          <a:ln>
            <a:noFill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7"/>
        <c:spPr>
          <a:solidFill>
            <a:schemeClr val="accent1"/>
          </a:solidFill>
          <a:ln>
            <a:noFill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8"/>
        <c:spPr>
          <a:solidFill>
            <a:schemeClr val="accent1"/>
          </a:solidFill>
          <a:ln>
            <a:noFill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9"/>
        <c:spPr>
          <a:solidFill>
            <a:schemeClr val="accent1"/>
          </a:solidFill>
          <a:ln>
            <a:noFill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0"/>
        <c:spPr>
          <a:solidFill>
            <a:schemeClr val="accent1"/>
          </a:solidFill>
          <a:ln>
            <a:noFill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1"/>
        <c:spPr>
          <a:solidFill>
            <a:schemeClr val="accent1"/>
          </a:solidFill>
          <a:ln>
            <a:noFill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2"/>
        <c:spPr>
          <a:solidFill>
            <a:schemeClr val="accent1"/>
          </a:solidFill>
          <a:ln>
            <a:noFill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3"/>
        <c:spPr>
          <a:solidFill>
            <a:schemeClr val="accent1"/>
          </a:solidFill>
          <a:ln>
            <a:noFill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4"/>
        <c:spPr>
          <a:solidFill>
            <a:schemeClr val="accent1"/>
          </a:solidFill>
          <a:ln>
            <a:noFill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5"/>
        <c:spPr>
          <a:solidFill>
            <a:schemeClr val="accent1"/>
          </a:solidFill>
          <a:ln>
            <a:noFill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6"/>
        <c:spPr>
          <a:solidFill>
            <a:schemeClr val="accent1"/>
          </a:solidFill>
          <a:ln>
            <a:noFill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7"/>
        <c:spPr>
          <a:solidFill>
            <a:schemeClr val="accent1"/>
          </a:solidFill>
          <a:ln>
            <a:noFill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8"/>
        <c:spPr>
          <a:solidFill>
            <a:srgbClr val="92D050"/>
          </a:solidFill>
          <a:ln>
            <a:noFill/>
          </a:ln>
          <a:effectLst/>
        </c:spPr>
        <c:marker>
          <c:symbol val="none"/>
        </c:marker>
      </c:pivotFmt>
      <c:pivotFmt>
        <c:idx val="19"/>
        <c:spPr>
          <a:solidFill>
            <a:srgbClr val="00B0F0"/>
          </a:solidFill>
          <a:ln>
            <a:noFill/>
          </a:ln>
          <a:effectLst/>
        </c:spPr>
        <c:marker>
          <c:symbol val="none"/>
        </c:marker>
      </c:pivotFmt>
      <c:pivotFmt>
        <c:idx val="20"/>
        <c:spPr>
          <a:solidFill>
            <a:schemeClr val="bg2">
              <a:lumMod val="75000"/>
            </a:schemeClr>
          </a:solidFill>
          <a:ln>
            <a:noFill/>
          </a:ln>
          <a:effectLst/>
        </c:spPr>
        <c:marker>
          <c:symbol val="none"/>
        </c:marker>
      </c:pivotFmt>
      <c:pivotFmt>
        <c:idx val="21"/>
        <c:spPr>
          <a:solidFill>
            <a:srgbClr val="92D050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"/>
        <c:spPr>
          <a:solidFill>
            <a:srgbClr val="00B0F0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"/>
        <c:spPr>
          <a:solidFill>
            <a:schemeClr val="bg2">
              <a:lumMod val="75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"/>
        <c:spPr>
          <a:solidFill>
            <a:srgbClr val="92D050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5"/>
        <c:spPr>
          <a:solidFill>
            <a:srgbClr val="00B0F0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6"/>
        <c:spPr>
          <a:solidFill>
            <a:schemeClr val="bg2">
              <a:lumMod val="75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Sheet1!$B$3:$B$4</c:f>
              <c:strCache>
                <c:ptCount val="1"/>
                <c:pt idx="0">
                  <c:v>Astoria</c:v>
                </c:pt>
              </c:strCache>
            </c:strRef>
          </c:tx>
          <c:spPr>
            <a:solidFill>
              <a:srgbClr val="92D050"/>
            </a:solidFill>
            <a:ln>
              <a:noFill/>
            </a:ln>
            <a:effectLst/>
          </c:spPr>
          <c:invertIfNegative val="0"/>
          <c:cat>
            <c:strRef>
              <c:f>Sheet1!$A$5:$A$11</c:f>
              <c:strCache>
                <c:ptCount val="6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</c:strCache>
            </c:strRef>
          </c:cat>
          <c:val>
            <c:numRef>
              <c:f>Sheet1!$B$5:$B$11</c:f>
              <c:numCache>
                <c:formatCode>General</c:formatCode>
                <c:ptCount val="6"/>
                <c:pt idx="0">
                  <c:v>27313.66000000008</c:v>
                </c:pt>
                <c:pt idx="1">
                  <c:v>25105.340000000047</c:v>
                </c:pt>
                <c:pt idx="2">
                  <c:v>32835.43</c:v>
                </c:pt>
                <c:pt idx="3">
                  <c:v>39477.609999999804</c:v>
                </c:pt>
                <c:pt idx="4">
                  <c:v>52428.759999999529</c:v>
                </c:pt>
                <c:pt idx="5">
                  <c:v>55083.109999999542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E3F-8F4F-95C3-86E6D6AAAB4C}"/>
            </c:ext>
          </c:extLst>
        </c:ser>
        <c:ser>
          <c:idx val="1"/>
          <c:order val="1"/>
          <c:tx>
            <c:strRef>
              <c:f>Sheet1!$C$3:$C$4</c:f>
              <c:strCache>
                <c:ptCount val="1"/>
                <c:pt idx="0">
                  <c:v>Hell's Kitchen</c:v>
                </c:pt>
              </c:strCache>
            </c:strRef>
          </c:tx>
          <c:spPr>
            <a:solidFill>
              <a:srgbClr val="00B0F0"/>
            </a:solidFill>
            <a:ln>
              <a:noFill/>
            </a:ln>
            <a:effectLst/>
          </c:spPr>
          <c:invertIfNegative val="0"/>
          <c:cat>
            <c:strRef>
              <c:f>Sheet1!$A$5:$A$11</c:f>
              <c:strCache>
                <c:ptCount val="6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</c:strCache>
            </c:strRef>
          </c:cat>
          <c:val>
            <c:numRef>
              <c:f>Sheet1!$C$5:$C$11</c:f>
              <c:numCache>
                <c:formatCode>General</c:formatCode>
                <c:ptCount val="6"/>
                <c:pt idx="0">
                  <c:v>27820.650000000005</c:v>
                </c:pt>
                <c:pt idx="1">
                  <c:v>25719.799999999996</c:v>
                </c:pt>
                <c:pt idx="2">
                  <c:v>33110.569999999934</c:v>
                </c:pt>
                <c:pt idx="3">
                  <c:v>40304.139999999781</c:v>
                </c:pt>
                <c:pt idx="4">
                  <c:v>52598.929999999571</c:v>
                </c:pt>
                <c:pt idx="5">
                  <c:v>56957.079999999456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E3F-8F4F-95C3-86E6D6AAAB4C}"/>
            </c:ext>
          </c:extLst>
        </c:ser>
        <c:ser>
          <c:idx val="2"/>
          <c:order val="2"/>
          <c:tx>
            <c:strRef>
              <c:f>Sheet1!$D$3:$D$4</c:f>
              <c:strCache>
                <c:ptCount val="1"/>
                <c:pt idx="0">
                  <c:v>Lower Manhattan</c:v>
                </c:pt>
              </c:strCache>
            </c:strRef>
          </c:tx>
          <c:spPr>
            <a:solidFill>
              <a:schemeClr val="bg2">
                <a:lumMod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Sheet1!$A$5:$A$11</c:f>
              <c:strCache>
                <c:ptCount val="6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</c:strCache>
            </c:strRef>
          </c:cat>
          <c:val>
            <c:numRef>
              <c:f>Sheet1!$D$5:$D$11</c:f>
              <c:numCache>
                <c:formatCode>General</c:formatCode>
                <c:ptCount val="6"/>
                <c:pt idx="0">
                  <c:v>26543.429999999986</c:v>
                </c:pt>
                <c:pt idx="1">
                  <c:v>25320.049999999977</c:v>
                </c:pt>
                <c:pt idx="2">
                  <c:v>32888.679999999906</c:v>
                </c:pt>
                <c:pt idx="3">
                  <c:v>39159.329999999711</c:v>
                </c:pt>
                <c:pt idx="4">
                  <c:v>51700.069999999607</c:v>
                </c:pt>
                <c:pt idx="5">
                  <c:v>54445.689999999558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E3F-8F4F-95C3-86E6D6AAAB4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5"/>
        <c:overlap val="-25"/>
        <c:axId val="1270126560"/>
        <c:axId val="1270166832"/>
      </c:barChart>
      <c:catAx>
        <c:axId val="127012656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70166832"/>
        <c:crosses val="autoZero"/>
        <c:auto val="1"/>
        <c:lblAlgn val="ctr"/>
        <c:lblOffset val="100"/>
        <c:noMultiLvlLbl val="0"/>
      </c:catAx>
      <c:valAx>
        <c:axId val="127016683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7012656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solidFill>
        <a:schemeClr val="tx1"/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[Results_2025-10-27-0947.xlsx]Sheet1!PivotTable5</c:name>
    <c:fmtId val="10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 sz="1400" b="0" i="0" u="none" strike="noStrike" kern="1200" spc="0" baseline="0">
                <a:solidFill>
                  <a:sysClr val="windowText" lastClr="000000">
                    <a:lumMod val="65000"/>
                    <a:lumOff val="35000"/>
                  </a:sysClr>
                </a:solidFill>
              </a:rPr>
              <a:t>Product Revenue by Store location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7"/>
        <c:spPr>
          <a:solidFill>
            <a:srgbClr val="92D050"/>
          </a:solidFill>
          <a:ln>
            <a:noFill/>
          </a:ln>
          <a:effectLst/>
        </c:spPr>
        <c:marker>
          <c:symbol val="none"/>
        </c:marker>
      </c:pivotFmt>
      <c:pivotFmt>
        <c:idx val="28"/>
        <c:spPr>
          <a:solidFill>
            <a:srgbClr val="00B0F0"/>
          </a:solidFill>
          <a:ln>
            <a:noFill/>
          </a:ln>
          <a:effectLst/>
        </c:spPr>
        <c:marker>
          <c:symbol val="none"/>
        </c:marker>
      </c:pivotFmt>
      <c:pivotFmt>
        <c:idx val="29"/>
        <c:spPr>
          <a:solidFill>
            <a:schemeClr val="bg2">
              <a:lumMod val="75000"/>
            </a:schemeClr>
          </a:solidFill>
          <a:ln>
            <a:noFill/>
          </a:ln>
          <a:effectLst/>
        </c:spPr>
        <c:marker>
          <c:symbol val="none"/>
        </c:marker>
      </c:pivotFmt>
      <c:pivotFmt>
        <c:idx val="30"/>
        <c:spPr>
          <a:solidFill>
            <a:srgbClr val="92D050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1"/>
        <c:spPr>
          <a:solidFill>
            <a:srgbClr val="00B0F0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2"/>
        <c:spPr>
          <a:solidFill>
            <a:schemeClr val="bg2">
              <a:lumMod val="75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3"/>
        <c:spPr>
          <a:solidFill>
            <a:srgbClr val="92D050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4"/>
        <c:spPr>
          <a:solidFill>
            <a:srgbClr val="00B0F0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5"/>
        <c:spPr>
          <a:solidFill>
            <a:schemeClr val="bg2">
              <a:lumMod val="75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Sheet1!$B$22:$B$23</c:f>
              <c:strCache>
                <c:ptCount val="1"/>
                <c:pt idx="0">
                  <c:v>Astoria</c:v>
                </c:pt>
              </c:strCache>
            </c:strRef>
          </c:tx>
          <c:spPr>
            <a:solidFill>
              <a:srgbClr val="92D050"/>
            </a:solidFill>
            <a:ln>
              <a:noFill/>
            </a:ln>
            <a:effectLst/>
          </c:spPr>
          <c:invertIfNegative val="0"/>
          <c:cat>
            <c:strRef>
              <c:f>Sheet1!$A$24:$A$33</c:f>
              <c:strCache>
                <c:ptCount val="9"/>
                <c:pt idx="0">
                  <c:v>Bakery</c:v>
                </c:pt>
                <c:pt idx="1">
                  <c:v>Branded</c:v>
                </c:pt>
                <c:pt idx="2">
                  <c:v>Coffee</c:v>
                </c:pt>
                <c:pt idx="3">
                  <c:v>Coffee beans</c:v>
                </c:pt>
                <c:pt idx="4">
                  <c:v>Drinking Chocolate</c:v>
                </c:pt>
                <c:pt idx="5">
                  <c:v>Flavours</c:v>
                </c:pt>
                <c:pt idx="6">
                  <c:v>Loose Tea</c:v>
                </c:pt>
                <c:pt idx="7">
                  <c:v>Packaged Chocolate</c:v>
                </c:pt>
                <c:pt idx="8">
                  <c:v>Tea</c:v>
                </c:pt>
              </c:strCache>
            </c:strRef>
          </c:cat>
          <c:val>
            <c:numRef>
              <c:f>Sheet1!$B$24:$B$33</c:f>
              <c:numCache>
                <c:formatCode>General</c:formatCode>
                <c:ptCount val="9"/>
                <c:pt idx="0">
                  <c:v>26599.75</c:v>
                </c:pt>
                <c:pt idx="1">
                  <c:v>5457</c:v>
                </c:pt>
                <c:pt idx="2">
                  <c:v>89744.299999995623</c:v>
                </c:pt>
                <c:pt idx="3">
                  <c:v>10219.200000000004</c:v>
                </c:pt>
                <c:pt idx="4">
                  <c:v>26335.25</c:v>
                </c:pt>
                <c:pt idx="5">
                  <c:v>1764.799999999957</c:v>
                </c:pt>
                <c:pt idx="6">
                  <c:v>3193.9999999999873</c:v>
                </c:pt>
                <c:pt idx="7">
                  <c:v>1089.7100000000016</c:v>
                </c:pt>
                <c:pt idx="8">
                  <c:v>67839.899999999136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5AB-EB42-BE72-9CDECCFA4EC0}"/>
            </c:ext>
          </c:extLst>
        </c:ser>
        <c:ser>
          <c:idx val="1"/>
          <c:order val="1"/>
          <c:tx>
            <c:strRef>
              <c:f>Sheet1!$C$22:$C$23</c:f>
              <c:strCache>
                <c:ptCount val="1"/>
                <c:pt idx="0">
                  <c:v>Hell's Kitchen</c:v>
                </c:pt>
              </c:strCache>
            </c:strRef>
          </c:tx>
          <c:spPr>
            <a:solidFill>
              <a:srgbClr val="00B0F0"/>
            </a:solidFill>
            <a:ln>
              <a:noFill/>
            </a:ln>
            <a:effectLst/>
          </c:spPr>
          <c:invertIfNegative val="0"/>
          <c:cat>
            <c:strRef>
              <c:f>Sheet1!$A$24:$A$33</c:f>
              <c:strCache>
                <c:ptCount val="9"/>
                <c:pt idx="0">
                  <c:v>Bakery</c:v>
                </c:pt>
                <c:pt idx="1">
                  <c:v>Branded</c:v>
                </c:pt>
                <c:pt idx="2">
                  <c:v>Coffee</c:v>
                </c:pt>
                <c:pt idx="3">
                  <c:v>Coffee beans</c:v>
                </c:pt>
                <c:pt idx="4">
                  <c:v>Drinking Chocolate</c:v>
                </c:pt>
                <c:pt idx="5">
                  <c:v>Flavours</c:v>
                </c:pt>
                <c:pt idx="6">
                  <c:v>Loose Tea</c:v>
                </c:pt>
                <c:pt idx="7">
                  <c:v>Packaged Chocolate</c:v>
                </c:pt>
                <c:pt idx="8">
                  <c:v>Tea</c:v>
                </c:pt>
              </c:strCache>
            </c:strRef>
          </c:cat>
          <c:val>
            <c:numRef>
              <c:f>Sheet1!$C$24:$C$33</c:f>
              <c:numCache>
                <c:formatCode>General</c:formatCode>
                <c:ptCount val="9"/>
                <c:pt idx="0">
                  <c:v>27386.950000000012</c:v>
                </c:pt>
                <c:pt idx="1">
                  <c:v>1942</c:v>
                </c:pt>
                <c:pt idx="2">
                  <c:v>91222.649999996545</c:v>
                </c:pt>
                <c:pt idx="3">
                  <c:v>18635.10000000002</c:v>
                </c:pt>
                <c:pt idx="4">
                  <c:v>23586.25</c:v>
                </c:pt>
                <c:pt idx="5">
                  <c:v>2876.7999999999679</c:v>
                </c:pt>
                <c:pt idx="6">
                  <c:v>4461.3499999999694</c:v>
                </c:pt>
                <c:pt idx="7">
                  <c:v>1698.7699999999986</c:v>
                </c:pt>
                <c:pt idx="8">
                  <c:v>64701.299999999006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5AB-EB42-BE72-9CDECCFA4EC0}"/>
            </c:ext>
          </c:extLst>
        </c:ser>
        <c:ser>
          <c:idx val="2"/>
          <c:order val="2"/>
          <c:tx>
            <c:strRef>
              <c:f>Sheet1!$D$22:$D$23</c:f>
              <c:strCache>
                <c:ptCount val="1"/>
                <c:pt idx="0">
                  <c:v>Lower Manhattan</c:v>
                </c:pt>
              </c:strCache>
            </c:strRef>
          </c:tx>
          <c:spPr>
            <a:solidFill>
              <a:schemeClr val="bg2">
                <a:lumMod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Sheet1!$A$24:$A$33</c:f>
              <c:strCache>
                <c:ptCount val="9"/>
                <c:pt idx="0">
                  <c:v>Bakery</c:v>
                </c:pt>
                <c:pt idx="1">
                  <c:v>Branded</c:v>
                </c:pt>
                <c:pt idx="2">
                  <c:v>Coffee</c:v>
                </c:pt>
                <c:pt idx="3">
                  <c:v>Coffee beans</c:v>
                </c:pt>
                <c:pt idx="4">
                  <c:v>Drinking Chocolate</c:v>
                </c:pt>
                <c:pt idx="5">
                  <c:v>Flavours</c:v>
                </c:pt>
                <c:pt idx="6">
                  <c:v>Loose Tea</c:v>
                </c:pt>
                <c:pt idx="7">
                  <c:v>Packaged Chocolate</c:v>
                </c:pt>
                <c:pt idx="8">
                  <c:v>Tea</c:v>
                </c:pt>
              </c:strCache>
            </c:strRef>
          </c:cat>
          <c:val>
            <c:numRef>
              <c:f>Sheet1!$D$24:$D$33</c:f>
              <c:numCache>
                <c:formatCode>General</c:formatCode>
                <c:ptCount val="9"/>
                <c:pt idx="0">
                  <c:v>28328.940000000064</c:v>
                </c:pt>
                <c:pt idx="1">
                  <c:v>6208</c:v>
                </c:pt>
                <c:pt idx="2">
                  <c:v>88985.4999999969</c:v>
                </c:pt>
                <c:pt idx="3">
                  <c:v>11230.950000000006</c:v>
                </c:pt>
                <c:pt idx="4">
                  <c:v>22494.5</c:v>
                </c:pt>
                <c:pt idx="5">
                  <c:v>3767.1999999999966</c:v>
                </c:pt>
                <c:pt idx="6">
                  <c:v>3558.2499999999845</c:v>
                </c:pt>
                <c:pt idx="7">
                  <c:v>1619.159999999998</c:v>
                </c:pt>
                <c:pt idx="8">
                  <c:v>63864.749999999302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5AB-EB42-BE72-9CDECCFA4EC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5"/>
        <c:overlap val="-25"/>
        <c:axId val="554860000"/>
        <c:axId val="554899888"/>
      </c:barChart>
      <c:catAx>
        <c:axId val="5548600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54899888"/>
        <c:crosses val="autoZero"/>
        <c:auto val="1"/>
        <c:lblAlgn val="ctr"/>
        <c:lblOffset val="100"/>
        <c:noMultiLvlLbl val="0"/>
      </c:catAx>
      <c:valAx>
        <c:axId val="5548998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5486000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solidFill>
        <a:schemeClr val="tx1"/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[Results_2025-10-27-0947.xlsx]Sheet1!PivotTable7</c:name>
    <c:fmtId val="15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 sz="1400" b="0" i="0" u="none" strike="noStrike" kern="1200" spc="0" baseline="0">
                <a:solidFill>
                  <a:sysClr val="windowText" lastClr="000000">
                    <a:lumMod val="65000"/>
                    <a:lumOff val="35000"/>
                  </a:sysClr>
                </a:solidFill>
              </a:rPr>
              <a:t>Time Buckets Revenue by Store location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rgbClr val="00B050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rgbClr val="00B0F0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bg2">
              <a:lumMod val="75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rgbClr val="00B050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rgbClr val="00B0F0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bg2">
              <a:lumMod val="75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rgbClr val="00B050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rgbClr val="00B0F0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bg2">
              <a:lumMod val="75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Sheet1!$B$229:$B$230</c:f>
              <c:strCache>
                <c:ptCount val="1"/>
                <c:pt idx="0">
                  <c:v>Astoria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invertIfNegative val="0"/>
          <c:cat>
            <c:strRef>
              <c:f>Sheet1!$A$231:$A$234</c:f>
              <c:strCache>
                <c:ptCount val="3"/>
                <c:pt idx="0">
                  <c:v>Afternoon</c:v>
                </c:pt>
                <c:pt idx="1">
                  <c:v>Evening</c:v>
                </c:pt>
                <c:pt idx="2">
                  <c:v>Morning</c:v>
                </c:pt>
              </c:strCache>
            </c:strRef>
          </c:cat>
          <c:val>
            <c:numRef>
              <c:f>Sheet1!$B$231:$B$234</c:f>
              <c:numCache>
                <c:formatCode>General</c:formatCode>
                <c:ptCount val="3"/>
                <c:pt idx="0">
                  <c:v>78567.139999998864</c:v>
                </c:pt>
                <c:pt idx="1">
                  <c:v>48734.249999999702</c:v>
                </c:pt>
                <c:pt idx="2">
                  <c:v>104942.51999999996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AA6-A745-B491-9F4EFDBB1556}"/>
            </c:ext>
          </c:extLst>
        </c:ser>
        <c:ser>
          <c:idx val="1"/>
          <c:order val="1"/>
          <c:tx>
            <c:strRef>
              <c:f>Sheet1!$C$229:$C$230</c:f>
              <c:strCache>
                <c:ptCount val="1"/>
                <c:pt idx="0">
                  <c:v>Hell's Kitchen</c:v>
                </c:pt>
              </c:strCache>
            </c:strRef>
          </c:tx>
          <c:spPr>
            <a:solidFill>
              <a:srgbClr val="00B0F0"/>
            </a:solidFill>
            <a:ln>
              <a:noFill/>
            </a:ln>
            <a:effectLst/>
          </c:spPr>
          <c:invertIfNegative val="0"/>
          <c:cat>
            <c:strRef>
              <c:f>Sheet1!$A$231:$A$234</c:f>
              <c:strCache>
                <c:ptCount val="3"/>
                <c:pt idx="0">
                  <c:v>Afternoon</c:v>
                </c:pt>
                <c:pt idx="1">
                  <c:v>Evening</c:v>
                </c:pt>
                <c:pt idx="2">
                  <c:v>Morning</c:v>
                </c:pt>
              </c:strCache>
            </c:strRef>
          </c:cat>
          <c:val>
            <c:numRef>
              <c:f>Sheet1!$C$231:$C$234</c:f>
              <c:numCache>
                <c:formatCode>General</c:formatCode>
                <c:ptCount val="3"/>
                <c:pt idx="0">
                  <c:v>59012.429999999338</c:v>
                </c:pt>
                <c:pt idx="1">
                  <c:v>38055.43999999985</c:v>
                </c:pt>
                <c:pt idx="2">
                  <c:v>139443.300000002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AA6-A745-B491-9F4EFDBB1556}"/>
            </c:ext>
          </c:extLst>
        </c:ser>
        <c:ser>
          <c:idx val="2"/>
          <c:order val="2"/>
          <c:tx>
            <c:strRef>
              <c:f>Sheet1!$D$229:$D$230</c:f>
              <c:strCache>
                <c:ptCount val="1"/>
                <c:pt idx="0">
                  <c:v>Lower Manhattan</c:v>
                </c:pt>
              </c:strCache>
            </c:strRef>
          </c:tx>
          <c:spPr>
            <a:solidFill>
              <a:schemeClr val="bg2">
                <a:lumMod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Sheet1!$A$231:$A$234</c:f>
              <c:strCache>
                <c:ptCount val="3"/>
                <c:pt idx="0">
                  <c:v>Afternoon</c:v>
                </c:pt>
                <c:pt idx="1">
                  <c:v>Evening</c:v>
                </c:pt>
                <c:pt idx="2">
                  <c:v>Morning</c:v>
                </c:pt>
              </c:strCache>
            </c:strRef>
          </c:cat>
          <c:val>
            <c:numRef>
              <c:f>Sheet1!$D$231:$D$234</c:f>
              <c:numCache>
                <c:formatCode>General</c:formatCode>
                <c:ptCount val="3"/>
                <c:pt idx="0">
                  <c:v>67141.259999999325</c:v>
                </c:pt>
                <c:pt idx="1">
                  <c:v>19013.140000000036</c:v>
                </c:pt>
                <c:pt idx="2">
                  <c:v>143902.85000000286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AA6-A745-B491-9F4EFDBB155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965452879"/>
        <c:axId val="965366207"/>
      </c:barChart>
      <c:catAx>
        <c:axId val="96545287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65366207"/>
        <c:crosses val="autoZero"/>
        <c:auto val="1"/>
        <c:lblAlgn val="ctr"/>
        <c:lblOffset val="100"/>
        <c:noMultiLvlLbl val="0"/>
      </c:catAx>
      <c:valAx>
        <c:axId val="96536620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65452879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dTable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solidFill>
        <a:schemeClr val="tx1"/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[Results_2025-10-27-0947.xlsx]Sheet1!PivotTable8</c:name>
    <c:fmtId val="24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 sz="1400" b="0" i="0" u="none" strike="noStrike" kern="1200" spc="0" baseline="0">
                <a:solidFill>
                  <a:sysClr val="windowText" lastClr="000000">
                    <a:lumMod val="65000"/>
                    <a:lumOff val="35000"/>
                  </a:sysClr>
                </a:solidFill>
              </a:rPr>
              <a:t>Regional Revenue By Hour of Day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 w="28575" cap="rnd">
            <a:solidFill>
              <a:srgbClr val="00B050"/>
            </a:solidFill>
            <a:round/>
          </a:ln>
          <a:effectLst/>
        </c:spPr>
        <c:marker>
          <c:symbol val="circle"/>
          <c:size val="5"/>
          <c:spPr>
            <a:solidFill>
              <a:srgbClr val="00B050"/>
            </a:solidFill>
            <a:ln w="9525">
              <a:solidFill>
                <a:srgbClr val="00B050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 w="28575" cap="rnd">
            <a:solidFill>
              <a:srgbClr val="00B0F0"/>
            </a:solidFill>
            <a:round/>
          </a:ln>
          <a:effectLst/>
        </c:spPr>
        <c:marker>
          <c:symbol val="circle"/>
          <c:size val="5"/>
          <c:spPr>
            <a:solidFill>
              <a:srgbClr val="00B0F0"/>
            </a:solidFill>
            <a:ln w="9525">
              <a:solidFill>
                <a:srgbClr val="00B0F0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 w="28575" cap="rnd">
            <a:solidFill>
              <a:schemeClr val="bg2">
                <a:lumMod val="75000"/>
              </a:schemeClr>
            </a:solidFill>
            <a:round/>
          </a:ln>
          <a:effectLst/>
        </c:spPr>
        <c:marker>
          <c:symbol val="circle"/>
          <c:size val="5"/>
          <c:spPr>
            <a:solidFill>
              <a:schemeClr val="bg2">
                <a:lumMod val="75000"/>
              </a:schemeClr>
            </a:solidFill>
            <a:ln w="9525">
              <a:solidFill>
                <a:schemeClr val="bg2">
                  <a:lumMod val="75000"/>
                </a:schemeClr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 w="28575" cap="rnd">
            <a:solidFill>
              <a:srgbClr val="00B050"/>
            </a:solidFill>
            <a:round/>
          </a:ln>
          <a:effectLst/>
        </c:spPr>
        <c:marker>
          <c:symbol val="circle"/>
          <c:size val="5"/>
          <c:spPr>
            <a:solidFill>
              <a:srgbClr val="00B050"/>
            </a:solidFill>
            <a:ln w="9525">
              <a:solidFill>
                <a:srgbClr val="00B050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 w="28575" cap="rnd">
            <a:solidFill>
              <a:srgbClr val="00B0F0"/>
            </a:solidFill>
            <a:round/>
          </a:ln>
          <a:effectLst/>
        </c:spPr>
        <c:marker>
          <c:symbol val="circle"/>
          <c:size val="5"/>
          <c:spPr>
            <a:solidFill>
              <a:srgbClr val="00B0F0"/>
            </a:solidFill>
            <a:ln w="9525">
              <a:solidFill>
                <a:srgbClr val="00B0F0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 w="28575" cap="rnd">
            <a:solidFill>
              <a:schemeClr val="bg2">
                <a:lumMod val="75000"/>
              </a:schemeClr>
            </a:solidFill>
            <a:round/>
          </a:ln>
          <a:effectLst/>
        </c:spPr>
        <c:marker>
          <c:symbol val="circle"/>
          <c:size val="5"/>
          <c:spPr>
            <a:solidFill>
              <a:schemeClr val="bg2">
                <a:lumMod val="75000"/>
              </a:schemeClr>
            </a:solidFill>
            <a:ln w="9525">
              <a:solidFill>
                <a:schemeClr val="bg2">
                  <a:lumMod val="75000"/>
                </a:schemeClr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 w="28575" cap="rnd">
            <a:solidFill>
              <a:srgbClr val="00B050"/>
            </a:solidFill>
            <a:round/>
          </a:ln>
          <a:effectLst/>
        </c:spPr>
        <c:marker>
          <c:symbol val="circle"/>
          <c:size val="5"/>
          <c:spPr>
            <a:solidFill>
              <a:srgbClr val="00B050"/>
            </a:solidFill>
            <a:ln w="9525">
              <a:solidFill>
                <a:srgbClr val="00B050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 w="28575" cap="rnd">
            <a:solidFill>
              <a:srgbClr val="00B0F0"/>
            </a:solidFill>
            <a:round/>
          </a:ln>
          <a:effectLst/>
        </c:spPr>
        <c:marker>
          <c:symbol val="circle"/>
          <c:size val="5"/>
          <c:spPr>
            <a:solidFill>
              <a:srgbClr val="00B0F0"/>
            </a:solidFill>
            <a:ln w="9525">
              <a:solidFill>
                <a:srgbClr val="00B0F0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 w="28575" cap="rnd">
            <a:solidFill>
              <a:schemeClr val="bg2">
                <a:lumMod val="75000"/>
              </a:schemeClr>
            </a:solidFill>
            <a:round/>
          </a:ln>
          <a:effectLst/>
        </c:spPr>
        <c:marker>
          <c:symbol val="circle"/>
          <c:size val="5"/>
          <c:spPr>
            <a:solidFill>
              <a:schemeClr val="bg2">
                <a:lumMod val="75000"/>
              </a:schemeClr>
            </a:solidFill>
            <a:ln w="9525">
              <a:solidFill>
                <a:schemeClr val="bg2">
                  <a:lumMod val="75000"/>
                </a:schemeClr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lineChart>
        <c:grouping val="stacked"/>
        <c:varyColors val="0"/>
        <c:ser>
          <c:idx val="0"/>
          <c:order val="0"/>
          <c:tx>
            <c:strRef>
              <c:f>Sheet1!$B$248:$B$249</c:f>
              <c:strCache>
                <c:ptCount val="1"/>
                <c:pt idx="0">
                  <c:v>Astoria</c:v>
                </c:pt>
              </c:strCache>
            </c:strRef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00B050"/>
              </a:solidFill>
              <a:ln w="9525">
                <a:solidFill>
                  <a:srgbClr val="00B050"/>
                </a:solidFill>
              </a:ln>
              <a:effectLst/>
            </c:spPr>
          </c:marker>
          <c:cat>
            <c:strRef>
              <c:f>Sheet1!$A$250:$A$265</c:f>
              <c:strCache>
                <c:ptCount val="15"/>
                <c:pt idx="0">
                  <c:v>6</c:v>
                </c:pt>
                <c:pt idx="1">
                  <c:v>7</c:v>
                </c:pt>
                <c:pt idx="2">
                  <c:v>8</c:v>
                </c:pt>
                <c:pt idx="3">
                  <c:v>9</c:v>
                </c:pt>
                <c:pt idx="4">
                  <c:v>10</c:v>
                </c:pt>
                <c:pt idx="5">
                  <c:v>11</c:v>
                </c:pt>
                <c:pt idx="6">
                  <c:v>12</c:v>
                </c:pt>
                <c:pt idx="7">
                  <c:v>13</c:v>
                </c:pt>
                <c:pt idx="8">
                  <c:v>14</c:v>
                </c:pt>
                <c:pt idx="9">
                  <c:v>15</c:v>
                </c:pt>
                <c:pt idx="10">
                  <c:v>16</c:v>
                </c:pt>
                <c:pt idx="11">
                  <c:v>17</c:v>
                </c:pt>
                <c:pt idx="12">
                  <c:v>18</c:v>
                </c:pt>
                <c:pt idx="13">
                  <c:v>19</c:v>
                </c:pt>
                <c:pt idx="14">
                  <c:v>20</c:v>
                </c:pt>
              </c:strCache>
            </c:strRef>
          </c:cat>
          <c:val>
            <c:numRef>
              <c:f>Sheet1!$B$250:$B$265</c:f>
              <c:numCache>
                <c:formatCode>General</c:formatCode>
                <c:ptCount val="15"/>
                <c:pt idx="1">
                  <c:v>19028.800000000017</c:v>
                </c:pt>
                <c:pt idx="2">
                  <c:v>22805.900000000045</c:v>
                </c:pt>
                <c:pt idx="3">
                  <c:v>23183.570000000014</c:v>
                </c:pt>
                <c:pt idx="4">
                  <c:v>24426.119999999966</c:v>
                </c:pt>
                <c:pt idx="5">
                  <c:v>15498.130000000043</c:v>
                </c:pt>
                <c:pt idx="6">
                  <c:v>15681.200000000041</c:v>
                </c:pt>
                <c:pt idx="7">
                  <c:v>15947.870000000059</c:v>
                </c:pt>
                <c:pt idx="8">
                  <c:v>15175.27000000005</c:v>
                </c:pt>
                <c:pt idx="9">
                  <c:v>15651.950000000057</c:v>
                </c:pt>
                <c:pt idx="10">
                  <c:v>16110.850000000066</c:v>
                </c:pt>
                <c:pt idx="11">
                  <c:v>15839.300000000043</c:v>
                </c:pt>
                <c:pt idx="12">
                  <c:v>15951.300000000045</c:v>
                </c:pt>
                <c:pt idx="13">
                  <c:v>16943.650000000045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2A37-BE42-8BBF-0832E7DC2A56}"/>
            </c:ext>
          </c:extLst>
        </c:ser>
        <c:ser>
          <c:idx val="1"/>
          <c:order val="1"/>
          <c:tx>
            <c:strRef>
              <c:f>Sheet1!$C$248:$C$249</c:f>
              <c:strCache>
                <c:ptCount val="1"/>
                <c:pt idx="0">
                  <c:v>Hell's Kitchen</c:v>
                </c:pt>
              </c:strCache>
            </c:strRef>
          </c:tx>
          <c:spPr>
            <a:ln w="28575" cap="rnd">
              <a:solidFill>
                <a:srgbClr val="00B0F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00B0F0"/>
              </a:solidFill>
              <a:ln w="9525">
                <a:solidFill>
                  <a:srgbClr val="00B0F0"/>
                </a:solidFill>
              </a:ln>
              <a:effectLst/>
            </c:spPr>
          </c:marker>
          <c:cat>
            <c:strRef>
              <c:f>Sheet1!$A$250:$A$265</c:f>
              <c:strCache>
                <c:ptCount val="15"/>
                <c:pt idx="0">
                  <c:v>6</c:v>
                </c:pt>
                <c:pt idx="1">
                  <c:v>7</c:v>
                </c:pt>
                <c:pt idx="2">
                  <c:v>8</c:v>
                </c:pt>
                <c:pt idx="3">
                  <c:v>9</c:v>
                </c:pt>
                <c:pt idx="4">
                  <c:v>10</c:v>
                </c:pt>
                <c:pt idx="5">
                  <c:v>11</c:v>
                </c:pt>
                <c:pt idx="6">
                  <c:v>12</c:v>
                </c:pt>
                <c:pt idx="7">
                  <c:v>13</c:v>
                </c:pt>
                <c:pt idx="8">
                  <c:v>14</c:v>
                </c:pt>
                <c:pt idx="9">
                  <c:v>15</c:v>
                </c:pt>
                <c:pt idx="10">
                  <c:v>16</c:v>
                </c:pt>
                <c:pt idx="11">
                  <c:v>17</c:v>
                </c:pt>
                <c:pt idx="12">
                  <c:v>18</c:v>
                </c:pt>
                <c:pt idx="13">
                  <c:v>19</c:v>
                </c:pt>
                <c:pt idx="14">
                  <c:v>20</c:v>
                </c:pt>
              </c:strCache>
            </c:strRef>
          </c:cat>
          <c:val>
            <c:numRef>
              <c:f>Sheet1!$C$250:$C$265</c:f>
              <c:numCache>
                <c:formatCode>General</c:formatCode>
                <c:ptCount val="15"/>
                <c:pt idx="0">
                  <c:v>7531.1699999999992</c:v>
                </c:pt>
                <c:pt idx="1">
                  <c:v>15961.050000000041</c:v>
                </c:pt>
                <c:pt idx="2">
                  <c:v>31544.439999999879</c:v>
                </c:pt>
                <c:pt idx="3">
                  <c:v>32874.289999999943</c:v>
                </c:pt>
                <c:pt idx="4">
                  <c:v>33605.809999999874</c:v>
                </c:pt>
                <c:pt idx="5">
                  <c:v>17926.540000000055</c:v>
                </c:pt>
                <c:pt idx="6">
                  <c:v>11343.100000000028</c:v>
                </c:pt>
                <c:pt idx="7">
                  <c:v>12070.100000000017</c:v>
                </c:pt>
                <c:pt idx="8">
                  <c:v>12297.500000000015</c:v>
                </c:pt>
                <c:pt idx="9">
                  <c:v>11311.250000000024</c:v>
                </c:pt>
                <c:pt idx="10">
                  <c:v>11990.48000000003</c:v>
                </c:pt>
                <c:pt idx="11">
                  <c:v>12789.500000000022</c:v>
                </c:pt>
                <c:pt idx="12">
                  <c:v>11863.210000000017</c:v>
                </c:pt>
                <c:pt idx="13">
                  <c:v>10766.36000000003</c:v>
                </c:pt>
                <c:pt idx="14">
                  <c:v>2636.3699999999967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2A37-BE42-8BBF-0832E7DC2A56}"/>
            </c:ext>
          </c:extLst>
        </c:ser>
        <c:ser>
          <c:idx val="2"/>
          <c:order val="2"/>
          <c:tx>
            <c:strRef>
              <c:f>Sheet1!$D$248:$D$249</c:f>
              <c:strCache>
                <c:ptCount val="1"/>
                <c:pt idx="0">
                  <c:v>Lower Manhattan</c:v>
                </c:pt>
              </c:strCache>
            </c:strRef>
          </c:tx>
          <c:spPr>
            <a:ln w="28575" cap="rnd">
              <a:solidFill>
                <a:schemeClr val="bg2">
                  <a:lumMod val="75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bg2">
                  <a:lumMod val="75000"/>
                </a:schemeClr>
              </a:solidFill>
              <a:ln w="9525">
                <a:solidFill>
                  <a:schemeClr val="bg2">
                    <a:lumMod val="75000"/>
                  </a:schemeClr>
                </a:solidFill>
              </a:ln>
              <a:effectLst/>
            </c:spPr>
          </c:marker>
          <c:cat>
            <c:strRef>
              <c:f>Sheet1!$A$250:$A$265</c:f>
              <c:strCache>
                <c:ptCount val="15"/>
                <c:pt idx="0">
                  <c:v>6</c:v>
                </c:pt>
                <c:pt idx="1">
                  <c:v>7</c:v>
                </c:pt>
                <c:pt idx="2">
                  <c:v>8</c:v>
                </c:pt>
                <c:pt idx="3">
                  <c:v>9</c:v>
                </c:pt>
                <c:pt idx="4">
                  <c:v>10</c:v>
                </c:pt>
                <c:pt idx="5">
                  <c:v>11</c:v>
                </c:pt>
                <c:pt idx="6">
                  <c:v>12</c:v>
                </c:pt>
                <c:pt idx="7">
                  <c:v>13</c:v>
                </c:pt>
                <c:pt idx="8">
                  <c:v>14</c:v>
                </c:pt>
                <c:pt idx="9">
                  <c:v>15</c:v>
                </c:pt>
                <c:pt idx="10">
                  <c:v>16</c:v>
                </c:pt>
                <c:pt idx="11">
                  <c:v>17</c:v>
                </c:pt>
                <c:pt idx="12">
                  <c:v>18</c:v>
                </c:pt>
                <c:pt idx="13">
                  <c:v>19</c:v>
                </c:pt>
                <c:pt idx="14">
                  <c:v>20</c:v>
                </c:pt>
              </c:strCache>
            </c:strRef>
          </c:cat>
          <c:val>
            <c:numRef>
              <c:f>Sheet1!$D$250:$D$265</c:f>
              <c:numCache>
                <c:formatCode>General</c:formatCode>
                <c:ptCount val="15"/>
                <c:pt idx="0">
                  <c:v>14369.10000000004</c:v>
                </c:pt>
                <c:pt idx="1">
                  <c:v>28536.619999999926</c:v>
                </c:pt>
                <c:pt idx="2">
                  <c:v>28349.529999999868</c:v>
                </c:pt>
                <c:pt idx="3">
                  <c:v>29111.669999999947</c:v>
                </c:pt>
                <c:pt idx="4">
                  <c:v>30641.45999999993</c:v>
                </c:pt>
                <c:pt idx="5">
                  <c:v>12894.470000000018</c:v>
                </c:pt>
                <c:pt idx="6">
                  <c:v>13168.490000000042</c:v>
                </c:pt>
                <c:pt idx="7">
                  <c:v>12349.480000000018</c:v>
                </c:pt>
                <c:pt idx="8">
                  <c:v>13831.970000000048</c:v>
                </c:pt>
                <c:pt idx="9">
                  <c:v>14769.900000000012</c:v>
                </c:pt>
                <c:pt idx="10">
                  <c:v>13021.420000000035</c:v>
                </c:pt>
                <c:pt idx="11">
                  <c:v>11505.510000000028</c:v>
                </c:pt>
                <c:pt idx="12">
                  <c:v>6471.6899999999978</c:v>
                </c:pt>
                <c:pt idx="13">
                  <c:v>736.67</c:v>
                </c:pt>
                <c:pt idx="14">
                  <c:v>299.27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2A37-BE42-8BBF-0832E7DC2A5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668348928"/>
        <c:axId val="1668381920"/>
      </c:lineChart>
      <c:catAx>
        <c:axId val="16683489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68381920"/>
        <c:crosses val="autoZero"/>
        <c:auto val="1"/>
        <c:lblAlgn val="ctr"/>
        <c:lblOffset val="100"/>
        <c:noMultiLvlLbl val="0"/>
      </c:catAx>
      <c:valAx>
        <c:axId val="166838192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6834892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solidFill>
        <a:schemeClr val="tx1"/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[Results_2025-10-27-0947.xlsx]Sheet1!PivotTable6</c:name>
    <c:fmtId val="12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 sz="1400" b="0" i="0" u="none" strike="noStrike" kern="1200" spc="0" baseline="0">
                <a:solidFill>
                  <a:sysClr val="windowText" lastClr="000000">
                    <a:lumMod val="65000"/>
                    <a:lumOff val="35000"/>
                  </a:sysClr>
                </a:solidFill>
              </a:rPr>
              <a:t>Daily Revenue Trend by Store location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 w="28575" cap="rnd">
            <a:solidFill>
              <a:srgbClr val="00B050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 w="28575" cap="rnd">
            <a:solidFill>
              <a:srgbClr val="00B0F0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 w="28575" cap="rnd">
            <a:solidFill>
              <a:schemeClr val="bg2">
                <a:lumMod val="75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 w="28575" cap="rnd">
            <a:solidFill>
              <a:srgbClr val="00B050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 w="28575" cap="rnd">
            <a:solidFill>
              <a:srgbClr val="00B0F0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 w="28575" cap="rnd">
            <a:solidFill>
              <a:schemeClr val="bg2">
                <a:lumMod val="75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 w="28575" cap="rnd">
            <a:solidFill>
              <a:srgbClr val="00B050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 w="28575" cap="rnd">
            <a:solidFill>
              <a:srgbClr val="00B0F0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 w="28575" cap="rnd">
            <a:solidFill>
              <a:schemeClr val="bg2">
                <a:lumMod val="75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lineChart>
        <c:grouping val="stacked"/>
        <c:varyColors val="0"/>
        <c:ser>
          <c:idx val="0"/>
          <c:order val="0"/>
          <c:tx>
            <c:strRef>
              <c:f>Sheet1!$B$42:$B$43</c:f>
              <c:strCache>
                <c:ptCount val="1"/>
                <c:pt idx="0">
                  <c:v>Astoria</c:v>
                </c:pt>
              </c:strCache>
            </c:strRef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cat>
            <c:strRef>
              <c:f>Sheet1!$A$44:$A$225</c:f>
              <c:strCache>
                <c:ptCount val="181"/>
                <c:pt idx="0">
                  <c:v>2023/01/01</c:v>
                </c:pt>
                <c:pt idx="1">
                  <c:v>2023/01/02</c:v>
                </c:pt>
                <c:pt idx="2">
                  <c:v>2023/01/03</c:v>
                </c:pt>
                <c:pt idx="3">
                  <c:v>2023/01/04</c:v>
                </c:pt>
                <c:pt idx="4">
                  <c:v>2023/01/05</c:v>
                </c:pt>
                <c:pt idx="5">
                  <c:v>2023/01/06</c:v>
                </c:pt>
                <c:pt idx="6">
                  <c:v>2023/01/07</c:v>
                </c:pt>
                <c:pt idx="7">
                  <c:v>2023/01/08</c:v>
                </c:pt>
                <c:pt idx="8">
                  <c:v>2023/01/09</c:v>
                </c:pt>
                <c:pt idx="9">
                  <c:v>2023/01/10</c:v>
                </c:pt>
                <c:pt idx="10">
                  <c:v>2023/01/11</c:v>
                </c:pt>
                <c:pt idx="11">
                  <c:v>2023/01/12</c:v>
                </c:pt>
                <c:pt idx="12">
                  <c:v>2023/01/13</c:v>
                </c:pt>
                <c:pt idx="13">
                  <c:v>2023/01/14</c:v>
                </c:pt>
                <c:pt idx="14">
                  <c:v>2023/01/15</c:v>
                </c:pt>
                <c:pt idx="15">
                  <c:v>2023/01/16</c:v>
                </c:pt>
                <c:pt idx="16">
                  <c:v>2023/01/17</c:v>
                </c:pt>
                <c:pt idx="17">
                  <c:v>2023/01/18</c:v>
                </c:pt>
                <c:pt idx="18">
                  <c:v>2023/01/19</c:v>
                </c:pt>
                <c:pt idx="19">
                  <c:v>2023/01/20</c:v>
                </c:pt>
                <c:pt idx="20">
                  <c:v>2023/01/21</c:v>
                </c:pt>
                <c:pt idx="21">
                  <c:v>2023/01/22</c:v>
                </c:pt>
                <c:pt idx="22">
                  <c:v>2023/01/23</c:v>
                </c:pt>
                <c:pt idx="23">
                  <c:v>2023/01/24</c:v>
                </c:pt>
                <c:pt idx="24">
                  <c:v>2023/01/25</c:v>
                </c:pt>
                <c:pt idx="25">
                  <c:v>2023/01/26</c:v>
                </c:pt>
                <c:pt idx="26">
                  <c:v>2023/01/27</c:v>
                </c:pt>
                <c:pt idx="27">
                  <c:v>2023/01/28</c:v>
                </c:pt>
                <c:pt idx="28">
                  <c:v>2023/01/29</c:v>
                </c:pt>
                <c:pt idx="29">
                  <c:v>2023/01/30</c:v>
                </c:pt>
                <c:pt idx="30">
                  <c:v>2023/01/31</c:v>
                </c:pt>
                <c:pt idx="31">
                  <c:v>2023/02/01</c:v>
                </c:pt>
                <c:pt idx="32">
                  <c:v>2023/02/02</c:v>
                </c:pt>
                <c:pt idx="33">
                  <c:v>2023/02/03</c:v>
                </c:pt>
                <c:pt idx="34">
                  <c:v>2023/02/04</c:v>
                </c:pt>
                <c:pt idx="35">
                  <c:v>2023/02/05</c:v>
                </c:pt>
                <c:pt idx="36">
                  <c:v>2023/02/06</c:v>
                </c:pt>
                <c:pt idx="37">
                  <c:v>2023/02/07</c:v>
                </c:pt>
                <c:pt idx="38">
                  <c:v>2023/02/08</c:v>
                </c:pt>
                <c:pt idx="39">
                  <c:v>2023/02/09</c:v>
                </c:pt>
                <c:pt idx="40">
                  <c:v>2023/02/10</c:v>
                </c:pt>
                <c:pt idx="41">
                  <c:v>2023/02/11</c:v>
                </c:pt>
                <c:pt idx="42">
                  <c:v>2023/02/12</c:v>
                </c:pt>
                <c:pt idx="43">
                  <c:v>2023/02/13</c:v>
                </c:pt>
                <c:pt idx="44">
                  <c:v>2023/02/14</c:v>
                </c:pt>
                <c:pt idx="45">
                  <c:v>2023/02/15</c:v>
                </c:pt>
                <c:pt idx="46">
                  <c:v>2023/02/16</c:v>
                </c:pt>
                <c:pt idx="47">
                  <c:v>2023/02/17</c:v>
                </c:pt>
                <c:pt idx="48">
                  <c:v>2023/02/18</c:v>
                </c:pt>
                <c:pt idx="49">
                  <c:v>2023/02/19</c:v>
                </c:pt>
                <c:pt idx="50">
                  <c:v>2023/02/20</c:v>
                </c:pt>
                <c:pt idx="51">
                  <c:v>2023/02/21</c:v>
                </c:pt>
                <c:pt idx="52">
                  <c:v>2023/02/22</c:v>
                </c:pt>
                <c:pt idx="53">
                  <c:v>2023/02/23</c:v>
                </c:pt>
                <c:pt idx="54">
                  <c:v>2023/02/24</c:v>
                </c:pt>
                <c:pt idx="55">
                  <c:v>2023/02/25</c:v>
                </c:pt>
                <c:pt idx="56">
                  <c:v>2023/02/26</c:v>
                </c:pt>
                <c:pt idx="57">
                  <c:v>2023/02/27</c:v>
                </c:pt>
                <c:pt idx="58">
                  <c:v>2023/02/28</c:v>
                </c:pt>
                <c:pt idx="59">
                  <c:v>2023/03/01</c:v>
                </c:pt>
                <c:pt idx="60">
                  <c:v>2023/03/02</c:v>
                </c:pt>
                <c:pt idx="61">
                  <c:v>2023/03/03</c:v>
                </c:pt>
                <c:pt idx="62">
                  <c:v>2023/03/04</c:v>
                </c:pt>
                <c:pt idx="63">
                  <c:v>2023/03/05</c:v>
                </c:pt>
                <c:pt idx="64">
                  <c:v>2023/03/06</c:v>
                </c:pt>
                <c:pt idx="65">
                  <c:v>2023/03/07</c:v>
                </c:pt>
                <c:pt idx="66">
                  <c:v>2023/03/08</c:v>
                </c:pt>
                <c:pt idx="67">
                  <c:v>2023/03/09</c:v>
                </c:pt>
                <c:pt idx="68">
                  <c:v>2023/03/10</c:v>
                </c:pt>
                <c:pt idx="69">
                  <c:v>2023/03/11</c:v>
                </c:pt>
                <c:pt idx="70">
                  <c:v>2023/03/12</c:v>
                </c:pt>
                <c:pt idx="71">
                  <c:v>2023/03/13</c:v>
                </c:pt>
                <c:pt idx="72">
                  <c:v>2023/03/14</c:v>
                </c:pt>
                <c:pt idx="73">
                  <c:v>2023/03/15</c:v>
                </c:pt>
                <c:pt idx="74">
                  <c:v>2023/03/16</c:v>
                </c:pt>
                <c:pt idx="75">
                  <c:v>2023/03/17</c:v>
                </c:pt>
                <c:pt idx="76">
                  <c:v>2023/03/18</c:v>
                </c:pt>
                <c:pt idx="77">
                  <c:v>2023/03/19</c:v>
                </c:pt>
                <c:pt idx="78">
                  <c:v>2023/03/20</c:v>
                </c:pt>
                <c:pt idx="79">
                  <c:v>2023/03/21</c:v>
                </c:pt>
                <c:pt idx="80">
                  <c:v>2023/03/22</c:v>
                </c:pt>
                <c:pt idx="81">
                  <c:v>2023/03/23</c:v>
                </c:pt>
                <c:pt idx="82">
                  <c:v>2023/03/24</c:v>
                </c:pt>
                <c:pt idx="83">
                  <c:v>2023/03/25</c:v>
                </c:pt>
                <c:pt idx="84">
                  <c:v>2023/03/26</c:v>
                </c:pt>
                <c:pt idx="85">
                  <c:v>2023/03/27</c:v>
                </c:pt>
                <c:pt idx="86">
                  <c:v>2023/03/28</c:v>
                </c:pt>
                <c:pt idx="87">
                  <c:v>2023/03/29</c:v>
                </c:pt>
                <c:pt idx="88">
                  <c:v>2023/03/30</c:v>
                </c:pt>
                <c:pt idx="89">
                  <c:v>2023/03/31</c:v>
                </c:pt>
                <c:pt idx="90">
                  <c:v>2023/04/01</c:v>
                </c:pt>
                <c:pt idx="91">
                  <c:v>2023/04/02</c:v>
                </c:pt>
                <c:pt idx="92">
                  <c:v>2023/04/03</c:v>
                </c:pt>
                <c:pt idx="93">
                  <c:v>2023/04/04</c:v>
                </c:pt>
                <c:pt idx="94">
                  <c:v>2023/04/05</c:v>
                </c:pt>
                <c:pt idx="95">
                  <c:v>2023/04/06</c:v>
                </c:pt>
                <c:pt idx="96">
                  <c:v>2023/04/07</c:v>
                </c:pt>
                <c:pt idx="97">
                  <c:v>2023/04/08</c:v>
                </c:pt>
                <c:pt idx="98">
                  <c:v>2023/04/09</c:v>
                </c:pt>
                <c:pt idx="99">
                  <c:v>2023/04/10</c:v>
                </c:pt>
                <c:pt idx="100">
                  <c:v>2023/04/11</c:v>
                </c:pt>
                <c:pt idx="101">
                  <c:v>2023/04/12</c:v>
                </c:pt>
                <c:pt idx="102">
                  <c:v>2023/04/13</c:v>
                </c:pt>
                <c:pt idx="103">
                  <c:v>2023/04/14</c:v>
                </c:pt>
                <c:pt idx="104">
                  <c:v>2023/04/15</c:v>
                </c:pt>
                <c:pt idx="105">
                  <c:v>2023/04/16</c:v>
                </c:pt>
                <c:pt idx="106">
                  <c:v>2023/04/17</c:v>
                </c:pt>
                <c:pt idx="107">
                  <c:v>2023/04/18</c:v>
                </c:pt>
                <c:pt idx="108">
                  <c:v>2023/04/19</c:v>
                </c:pt>
                <c:pt idx="109">
                  <c:v>2023/04/20</c:v>
                </c:pt>
                <c:pt idx="110">
                  <c:v>2023/04/21</c:v>
                </c:pt>
                <c:pt idx="111">
                  <c:v>2023/04/22</c:v>
                </c:pt>
                <c:pt idx="112">
                  <c:v>2023/04/23</c:v>
                </c:pt>
                <c:pt idx="113">
                  <c:v>2023/04/24</c:v>
                </c:pt>
                <c:pt idx="114">
                  <c:v>2023/04/25</c:v>
                </c:pt>
                <c:pt idx="115">
                  <c:v>2023/04/26</c:v>
                </c:pt>
                <c:pt idx="116">
                  <c:v>2023/04/27</c:v>
                </c:pt>
                <c:pt idx="117">
                  <c:v>2023/04/28</c:v>
                </c:pt>
                <c:pt idx="118">
                  <c:v>2023/04/29</c:v>
                </c:pt>
                <c:pt idx="119">
                  <c:v>2023/04/30</c:v>
                </c:pt>
                <c:pt idx="120">
                  <c:v>2023/05/01</c:v>
                </c:pt>
                <c:pt idx="121">
                  <c:v>2023/05/02</c:v>
                </c:pt>
                <c:pt idx="122">
                  <c:v>2023/05/03</c:v>
                </c:pt>
                <c:pt idx="123">
                  <c:v>2023/05/04</c:v>
                </c:pt>
                <c:pt idx="124">
                  <c:v>2023/05/05</c:v>
                </c:pt>
                <c:pt idx="125">
                  <c:v>2023/05/06</c:v>
                </c:pt>
                <c:pt idx="126">
                  <c:v>2023/05/07</c:v>
                </c:pt>
                <c:pt idx="127">
                  <c:v>2023/05/08</c:v>
                </c:pt>
                <c:pt idx="128">
                  <c:v>2023/05/09</c:v>
                </c:pt>
                <c:pt idx="129">
                  <c:v>2023/05/10</c:v>
                </c:pt>
                <c:pt idx="130">
                  <c:v>2023/05/11</c:v>
                </c:pt>
                <c:pt idx="131">
                  <c:v>2023/05/12</c:v>
                </c:pt>
                <c:pt idx="132">
                  <c:v>2023/05/13</c:v>
                </c:pt>
                <c:pt idx="133">
                  <c:v>2023/05/14</c:v>
                </c:pt>
                <c:pt idx="134">
                  <c:v>2023/05/15</c:v>
                </c:pt>
                <c:pt idx="135">
                  <c:v>2023/05/16</c:v>
                </c:pt>
                <c:pt idx="136">
                  <c:v>2023/05/17</c:v>
                </c:pt>
                <c:pt idx="137">
                  <c:v>2023/05/18</c:v>
                </c:pt>
                <c:pt idx="138">
                  <c:v>2023/05/19</c:v>
                </c:pt>
                <c:pt idx="139">
                  <c:v>2023/05/20</c:v>
                </c:pt>
                <c:pt idx="140">
                  <c:v>2023/05/21</c:v>
                </c:pt>
                <c:pt idx="141">
                  <c:v>2023/05/22</c:v>
                </c:pt>
                <c:pt idx="142">
                  <c:v>2023/05/23</c:v>
                </c:pt>
                <c:pt idx="143">
                  <c:v>2023/05/24</c:v>
                </c:pt>
                <c:pt idx="144">
                  <c:v>2023/05/25</c:v>
                </c:pt>
                <c:pt idx="145">
                  <c:v>2023/05/26</c:v>
                </c:pt>
                <c:pt idx="146">
                  <c:v>2023/05/27</c:v>
                </c:pt>
                <c:pt idx="147">
                  <c:v>2023/05/28</c:v>
                </c:pt>
                <c:pt idx="148">
                  <c:v>2023/05/29</c:v>
                </c:pt>
                <c:pt idx="149">
                  <c:v>2023/05/30</c:v>
                </c:pt>
                <c:pt idx="150">
                  <c:v>2023/05/31</c:v>
                </c:pt>
                <c:pt idx="151">
                  <c:v>2023/06/01</c:v>
                </c:pt>
                <c:pt idx="152">
                  <c:v>2023/06/02</c:v>
                </c:pt>
                <c:pt idx="153">
                  <c:v>2023/06/03</c:v>
                </c:pt>
                <c:pt idx="154">
                  <c:v>2023/06/04</c:v>
                </c:pt>
                <c:pt idx="155">
                  <c:v>2023/06/05</c:v>
                </c:pt>
                <c:pt idx="156">
                  <c:v>2023/06/06</c:v>
                </c:pt>
                <c:pt idx="157">
                  <c:v>2023/06/07</c:v>
                </c:pt>
                <c:pt idx="158">
                  <c:v>2023/06/08</c:v>
                </c:pt>
                <c:pt idx="159">
                  <c:v>2023/06/09</c:v>
                </c:pt>
                <c:pt idx="160">
                  <c:v>2023/06/10</c:v>
                </c:pt>
                <c:pt idx="161">
                  <c:v>2023/06/11</c:v>
                </c:pt>
                <c:pt idx="162">
                  <c:v>2023/06/12</c:v>
                </c:pt>
                <c:pt idx="163">
                  <c:v>2023/06/13</c:v>
                </c:pt>
                <c:pt idx="164">
                  <c:v>2023/06/14</c:v>
                </c:pt>
                <c:pt idx="165">
                  <c:v>2023/06/15</c:v>
                </c:pt>
                <c:pt idx="166">
                  <c:v>2023/06/16</c:v>
                </c:pt>
                <c:pt idx="167">
                  <c:v>2023/06/17</c:v>
                </c:pt>
                <c:pt idx="168">
                  <c:v>2023/06/18</c:v>
                </c:pt>
                <c:pt idx="169">
                  <c:v>2023/06/19</c:v>
                </c:pt>
                <c:pt idx="170">
                  <c:v>2023/06/20</c:v>
                </c:pt>
                <c:pt idx="171">
                  <c:v>2023/06/21</c:v>
                </c:pt>
                <c:pt idx="172">
                  <c:v>2023/06/22</c:v>
                </c:pt>
                <c:pt idx="173">
                  <c:v>2023/06/23</c:v>
                </c:pt>
                <c:pt idx="174">
                  <c:v>2023/06/24</c:v>
                </c:pt>
                <c:pt idx="175">
                  <c:v>2023/06/25</c:v>
                </c:pt>
                <c:pt idx="176">
                  <c:v>2023/06/26</c:v>
                </c:pt>
                <c:pt idx="177">
                  <c:v>2023/06/27</c:v>
                </c:pt>
                <c:pt idx="178">
                  <c:v>2023/06/28</c:v>
                </c:pt>
                <c:pt idx="179">
                  <c:v>2023/06/29</c:v>
                </c:pt>
                <c:pt idx="180">
                  <c:v>2023/06/30</c:v>
                </c:pt>
              </c:strCache>
            </c:strRef>
          </c:cat>
          <c:val>
            <c:numRef>
              <c:f>Sheet1!$B$44:$B$225</c:f>
              <c:numCache>
                <c:formatCode>General</c:formatCode>
                <c:ptCount val="181"/>
                <c:pt idx="0">
                  <c:v>868.40000000000009</c:v>
                </c:pt>
                <c:pt idx="1">
                  <c:v>925.49999999999977</c:v>
                </c:pt>
                <c:pt idx="2">
                  <c:v>902.75000000000023</c:v>
                </c:pt>
                <c:pt idx="3">
                  <c:v>808.25000000000034</c:v>
                </c:pt>
                <c:pt idx="4">
                  <c:v>903.05000000000018</c:v>
                </c:pt>
                <c:pt idx="5">
                  <c:v>716.04999999999984</c:v>
                </c:pt>
                <c:pt idx="6">
                  <c:v>807.30000000000007</c:v>
                </c:pt>
                <c:pt idx="7">
                  <c:v>793.1500000000002</c:v>
                </c:pt>
                <c:pt idx="8">
                  <c:v>774.0100000000001</c:v>
                </c:pt>
                <c:pt idx="9">
                  <c:v>947.00000000000023</c:v>
                </c:pt>
                <c:pt idx="10">
                  <c:v>740.15</c:v>
                </c:pt>
                <c:pt idx="11">
                  <c:v>660.7</c:v>
                </c:pt>
                <c:pt idx="12">
                  <c:v>705.8</c:v>
                </c:pt>
                <c:pt idx="13">
                  <c:v>763.7</c:v>
                </c:pt>
                <c:pt idx="14">
                  <c:v>1348.93</c:v>
                </c:pt>
                <c:pt idx="15">
                  <c:v>1027.3300000000002</c:v>
                </c:pt>
                <c:pt idx="16">
                  <c:v>1075.4000000000003</c:v>
                </c:pt>
                <c:pt idx="17">
                  <c:v>1064.0300000000002</c:v>
                </c:pt>
                <c:pt idx="18">
                  <c:v>1079.3800000000001</c:v>
                </c:pt>
                <c:pt idx="19">
                  <c:v>871.4300000000004</c:v>
                </c:pt>
                <c:pt idx="20">
                  <c:v>992.35000000000025</c:v>
                </c:pt>
                <c:pt idx="21">
                  <c:v>742.80000000000018</c:v>
                </c:pt>
                <c:pt idx="22">
                  <c:v>928.30000000000007</c:v>
                </c:pt>
                <c:pt idx="23">
                  <c:v>922.05000000000018</c:v>
                </c:pt>
                <c:pt idx="24">
                  <c:v>942.00000000000034</c:v>
                </c:pt>
                <c:pt idx="25">
                  <c:v>939.25000000000023</c:v>
                </c:pt>
                <c:pt idx="26">
                  <c:v>838.54999999999984</c:v>
                </c:pt>
                <c:pt idx="27">
                  <c:v>733.25000000000011</c:v>
                </c:pt>
                <c:pt idx="28">
                  <c:v>820.70000000000027</c:v>
                </c:pt>
                <c:pt idx="29">
                  <c:v>870.60000000000014</c:v>
                </c:pt>
                <c:pt idx="30">
                  <c:v>801.50000000000011</c:v>
                </c:pt>
                <c:pt idx="31">
                  <c:v>833.69999999999993</c:v>
                </c:pt>
                <c:pt idx="32">
                  <c:v>944.8</c:v>
                </c:pt>
                <c:pt idx="33">
                  <c:v>940.20000000000027</c:v>
                </c:pt>
                <c:pt idx="34">
                  <c:v>825.95</c:v>
                </c:pt>
                <c:pt idx="35">
                  <c:v>871.25</c:v>
                </c:pt>
                <c:pt idx="36">
                  <c:v>655.35</c:v>
                </c:pt>
                <c:pt idx="37">
                  <c:v>804.3000000000003</c:v>
                </c:pt>
                <c:pt idx="38">
                  <c:v>928.8000000000003</c:v>
                </c:pt>
                <c:pt idx="39">
                  <c:v>866.80000000000041</c:v>
                </c:pt>
                <c:pt idx="40">
                  <c:v>868.00000000000011</c:v>
                </c:pt>
                <c:pt idx="41">
                  <c:v>670.05000000000018</c:v>
                </c:pt>
                <c:pt idx="42">
                  <c:v>680.60000000000025</c:v>
                </c:pt>
                <c:pt idx="43">
                  <c:v>641.89999999999986</c:v>
                </c:pt>
                <c:pt idx="44">
                  <c:v>747.05000000000018</c:v>
                </c:pt>
                <c:pt idx="45">
                  <c:v>1254.9499999999996</c:v>
                </c:pt>
                <c:pt idx="46">
                  <c:v>1191.3000000000002</c:v>
                </c:pt>
                <c:pt idx="47">
                  <c:v>967.6</c:v>
                </c:pt>
                <c:pt idx="48">
                  <c:v>1069.53</c:v>
                </c:pt>
                <c:pt idx="49">
                  <c:v>1164.4000000000005</c:v>
                </c:pt>
                <c:pt idx="50">
                  <c:v>760.23000000000025</c:v>
                </c:pt>
                <c:pt idx="51">
                  <c:v>870.48000000000013</c:v>
                </c:pt>
                <c:pt idx="52">
                  <c:v>1037.5000000000005</c:v>
                </c:pt>
                <c:pt idx="53">
                  <c:v>904.49999999999989</c:v>
                </c:pt>
                <c:pt idx="54">
                  <c:v>986.9000000000002</c:v>
                </c:pt>
                <c:pt idx="55">
                  <c:v>813.55000000000007</c:v>
                </c:pt>
                <c:pt idx="56">
                  <c:v>1030.9000000000008</c:v>
                </c:pt>
                <c:pt idx="57">
                  <c:v>931.84999999999991</c:v>
                </c:pt>
                <c:pt idx="58">
                  <c:v>842.89999999999986</c:v>
                </c:pt>
                <c:pt idx="59">
                  <c:v>1021.0999999999999</c:v>
                </c:pt>
                <c:pt idx="60">
                  <c:v>1088.3999999999996</c:v>
                </c:pt>
                <c:pt idx="61">
                  <c:v>1160.3500000000004</c:v>
                </c:pt>
                <c:pt idx="62">
                  <c:v>1008.7500000000003</c:v>
                </c:pt>
                <c:pt idx="63">
                  <c:v>1097.1500000000003</c:v>
                </c:pt>
                <c:pt idx="64">
                  <c:v>732.75000000000011</c:v>
                </c:pt>
                <c:pt idx="65">
                  <c:v>921.30000000000007</c:v>
                </c:pt>
                <c:pt idx="66">
                  <c:v>1209.0800000000002</c:v>
                </c:pt>
                <c:pt idx="67">
                  <c:v>908.83000000000038</c:v>
                </c:pt>
                <c:pt idx="68">
                  <c:v>1081.2000000000003</c:v>
                </c:pt>
                <c:pt idx="69">
                  <c:v>995.25000000000023</c:v>
                </c:pt>
                <c:pt idx="70">
                  <c:v>664.13000000000011</c:v>
                </c:pt>
                <c:pt idx="71">
                  <c:v>846.10000000000025</c:v>
                </c:pt>
                <c:pt idx="72">
                  <c:v>966.55000000000018</c:v>
                </c:pt>
                <c:pt idx="73">
                  <c:v>1417.4499999999998</c:v>
                </c:pt>
                <c:pt idx="74">
                  <c:v>1149.1299999999999</c:v>
                </c:pt>
                <c:pt idx="75">
                  <c:v>1440.45</c:v>
                </c:pt>
                <c:pt idx="76">
                  <c:v>1207.58</c:v>
                </c:pt>
                <c:pt idx="77">
                  <c:v>1488.5</c:v>
                </c:pt>
                <c:pt idx="78">
                  <c:v>1113.0800000000004</c:v>
                </c:pt>
                <c:pt idx="79">
                  <c:v>835.85000000000036</c:v>
                </c:pt>
                <c:pt idx="80">
                  <c:v>1124.55</c:v>
                </c:pt>
                <c:pt idx="81">
                  <c:v>1060.55</c:v>
                </c:pt>
                <c:pt idx="82">
                  <c:v>1123.2000000000003</c:v>
                </c:pt>
                <c:pt idx="83">
                  <c:v>1025.7500000000002</c:v>
                </c:pt>
                <c:pt idx="84">
                  <c:v>1208.6500000000005</c:v>
                </c:pt>
                <c:pt idx="85">
                  <c:v>1124.0000000000005</c:v>
                </c:pt>
                <c:pt idx="86">
                  <c:v>954.75000000000011</c:v>
                </c:pt>
                <c:pt idx="87">
                  <c:v>978.8000000000003</c:v>
                </c:pt>
                <c:pt idx="88">
                  <c:v>967.0500000000003</c:v>
                </c:pt>
                <c:pt idx="89">
                  <c:v>915.15000000000032</c:v>
                </c:pt>
                <c:pt idx="90">
                  <c:v>1316.5000000000002</c:v>
                </c:pt>
                <c:pt idx="91">
                  <c:v>1351.3500000000001</c:v>
                </c:pt>
                <c:pt idx="92">
                  <c:v>1333.400000000001</c:v>
                </c:pt>
                <c:pt idx="93">
                  <c:v>1150.7500000000007</c:v>
                </c:pt>
                <c:pt idx="94">
                  <c:v>1242.1500000000001</c:v>
                </c:pt>
                <c:pt idx="95">
                  <c:v>1002.9500000000005</c:v>
                </c:pt>
                <c:pt idx="96">
                  <c:v>1138.6000000000001</c:v>
                </c:pt>
                <c:pt idx="97">
                  <c:v>1631.9300000000003</c:v>
                </c:pt>
                <c:pt idx="98">
                  <c:v>1192.1799999999998</c:v>
                </c:pt>
                <c:pt idx="99">
                  <c:v>1355.4499999999998</c:v>
                </c:pt>
                <c:pt idx="100">
                  <c:v>1294.9999999999998</c:v>
                </c:pt>
                <c:pt idx="101">
                  <c:v>958.63000000000022</c:v>
                </c:pt>
                <c:pt idx="102">
                  <c:v>1069.6999999999996</c:v>
                </c:pt>
                <c:pt idx="103">
                  <c:v>1195.8300000000002</c:v>
                </c:pt>
                <c:pt idx="104">
                  <c:v>1622.6599999999999</c:v>
                </c:pt>
                <c:pt idx="105">
                  <c:v>1482.0800000000004</c:v>
                </c:pt>
                <c:pt idx="106">
                  <c:v>1543.5999999999995</c:v>
                </c:pt>
                <c:pt idx="107">
                  <c:v>1608.7899999999995</c:v>
                </c:pt>
                <c:pt idx="108">
                  <c:v>1738.9299999999998</c:v>
                </c:pt>
                <c:pt idx="109">
                  <c:v>1163.9500000000005</c:v>
                </c:pt>
                <c:pt idx="110">
                  <c:v>1101.8800000000001</c:v>
                </c:pt>
                <c:pt idx="111">
                  <c:v>1291.9500000000003</c:v>
                </c:pt>
                <c:pt idx="112">
                  <c:v>1384.0500000000004</c:v>
                </c:pt>
                <c:pt idx="113">
                  <c:v>1539.8</c:v>
                </c:pt>
                <c:pt idx="114">
                  <c:v>1306.100000000001</c:v>
                </c:pt>
                <c:pt idx="115">
                  <c:v>1447.5000000000007</c:v>
                </c:pt>
                <c:pt idx="116">
                  <c:v>1439.5500000000002</c:v>
                </c:pt>
                <c:pt idx="117">
                  <c:v>1172.7000000000003</c:v>
                </c:pt>
                <c:pt idx="118">
                  <c:v>1124.0500000000004</c:v>
                </c:pt>
                <c:pt idx="119">
                  <c:v>1275.6000000000004</c:v>
                </c:pt>
                <c:pt idx="120">
                  <c:v>1657.6500000000005</c:v>
                </c:pt>
                <c:pt idx="121">
                  <c:v>1758.4500000000003</c:v>
                </c:pt>
                <c:pt idx="122">
                  <c:v>1760.45</c:v>
                </c:pt>
                <c:pt idx="123">
                  <c:v>1709.8500000000001</c:v>
                </c:pt>
                <c:pt idx="124">
                  <c:v>1726.6500000000005</c:v>
                </c:pt>
                <c:pt idx="125">
                  <c:v>1293.0500000000004</c:v>
                </c:pt>
                <c:pt idx="126">
                  <c:v>1416.6000000000006</c:v>
                </c:pt>
                <c:pt idx="127">
                  <c:v>1967.6799999999996</c:v>
                </c:pt>
                <c:pt idx="128">
                  <c:v>1362.1100000000004</c:v>
                </c:pt>
                <c:pt idx="129">
                  <c:v>1716.8999999999992</c:v>
                </c:pt>
                <c:pt idx="130">
                  <c:v>1395</c:v>
                </c:pt>
                <c:pt idx="131">
                  <c:v>1175.0800000000002</c:v>
                </c:pt>
                <c:pt idx="132">
                  <c:v>1299.8499999999999</c:v>
                </c:pt>
                <c:pt idx="133">
                  <c:v>1482</c:v>
                </c:pt>
                <c:pt idx="134">
                  <c:v>2180.8799999999992</c:v>
                </c:pt>
                <c:pt idx="135">
                  <c:v>2042.1500000000008</c:v>
                </c:pt>
                <c:pt idx="136">
                  <c:v>1942.5000000000002</c:v>
                </c:pt>
                <c:pt idx="137">
                  <c:v>1965.9399999999998</c:v>
                </c:pt>
                <c:pt idx="138">
                  <c:v>2184.6999999999994</c:v>
                </c:pt>
                <c:pt idx="139">
                  <c:v>1798.7299999999996</c:v>
                </c:pt>
                <c:pt idx="140">
                  <c:v>1568.7799999999993</c:v>
                </c:pt>
                <c:pt idx="141">
                  <c:v>1773.15</c:v>
                </c:pt>
                <c:pt idx="142">
                  <c:v>1653.1000000000004</c:v>
                </c:pt>
                <c:pt idx="143">
                  <c:v>1889.65</c:v>
                </c:pt>
                <c:pt idx="144">
                  <c:v>1628.15</c:v>
                </c:pt>
                <c:pt idx="145">
                  <c:v>1826.650000000001</c:v>
                </c:pt>
                <c:pt idx="146">
                  <c:v>1661.0499999999997</c:v>
                </c:pt>
                <c:pt idx="147">
                  <c:v>1612.8500000000004</c:v>
                </c:pt>
                <c:pt idx="148">
                  <c:v>1637.1000000000006</c:v>
                </c:pt>
                <c:pt idx="149">
                  <c:v>1670.9500000000003</c:v>
                </c:pt>
                <c:pt idx="150">
                  <c:v>1671.1100000000008</c:v>
                </c:pt>
                <c:pt idx="151">
                  <c:v>1794.8500000000004</c:v>
                </c:pt>
                <c:pt idx="152">
                  <c:v>1915.4500000000003</c:v>
                </c:pt>
                <c:pt idx="153">
                  <c:v>1953.5000000000002</c:v>
                </c:pt>
                <c:pt idx="154">
                  <c:v>1760.9000000000005</c:v>
                </c:pt>
                <c:pt idx="155">
                  <c:v>1842.4500000000007</c:v>
                </c:pt>
                <c:pt idx="156">
                  <c:v>1397.1000000000004</c:v>
                </c:pt>
                <c:pt idx="157">
                  <c:v>1555.5500000000006</c:v>
                </c:pt>
                <c:pt idx="158">
                  <c:v>2168.6799999999998</c:v>
                </c:pt>
                <c:pt idx="159">
                  <c:v>1518.4800000000012</c:v>
                </c:pt>
                <c:pt idx="160">
                  <c:v>1749.4499999999994</c:v>
                </c:pt>
                <c:pt idx="161">
                  <c:v>1703.6499999999996</c:v>
                </c:pt>
                <c:pt idx="162">
                  <c:v>1244.6000000000004</c:v>
                </c:pt>
                <c:pt idx="163">
                  <c:v>1439.4499999999998</c:v>
                </c:pt>
                <c:pt idx="164">
                  <c:v>1588.549999999999</c:v>
                </c:pt>
                <c:pt idx="165">
                  <c:v>2373.21</c:v>
                </c:pt>
                <c:pt idx="166">
                  <c:v>2229.7999999999993</c:v>
                </c:pt>
                <c:pt idx="167">
                  <c:v>2072.6499999999992</c:v>
                </c:pt>
                <c:pt idx="168">
                  <c:v>2044.8799999999999</c:v>
                </c:pt>
                <c:pt idx="169">
                  <c:v>2546.4299999999989</c:v>
                </c:pt>
                <c:pt idx="170">
                  <c:v>1679.3799999999999</c:v>
                </c:pt>
                <c:pt idx="171">
                  <c:v>1614.2500000000002</c:v>
                </c:pt>
                <c:pt idx="172">
                  <c:v>1912.0500000000004</c:v>
                </c:pt>
                <c:pt idx="173">
                  <c:v>1864.3999999999999</c:v>
                </c:pt>
                <c:pt idx="174">
                  <c:v>2117.5499999999997</c:v>
                </c:pt>
                <c:pt idx="175">
                  <c:v>1740.7000000000012</c:v>
                </c:pt>
                <c:pt idx="176">
                  <c:v>1975.1000000000008</c:v>
                </c:pt>
                <c:pt idx="177">
                  <c:v>1861.5500000000009</c:v>
                </c:pt>
                <c:pt idx="178">
                  <c:v>1758.1000000000006</c:v>
                </c:pt>
                <c:pt idx="179">
                  <c:v>1852.7500000000007</c:v>
                </c:pt>
                <c:pt idx="180">
                  <c:v>1807.6500000000003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807-DE44-B44F-46CB457D31F0}"/>
            </c:ext>
          </c:extLst>
        </c:ser>
        <c:ser>
          <c:idx val="1"/>
          <c:order val="1"/>
          <c:tx>
            <c:strRef>
              <c:f>Sheet1!$C$42:$C$43</c:f>
              <c:strCache>
                <c:ptCount val="1"/>
                <c:pt idx="0">
                  <c:v>Hell's Kitchen</c:v>
                </c:pt>
              </c:strCache>
            </c:strRef>
          </c:tx>
          <c:spPr>
            <a:ln w="28575" cap="rnd">
              <a:solidFill>
                <a:srgbClr val="00B0F0"/>
              </a:solidFill>
              <a:round/>
            </a:ln>
            <a:effectLst/>
          </c:spPr>
          <c:marker>
            <c:symbol val="none"/>
          </c:marker>
          <c:cat>
            <c:strRef>
              <c:f>Sheet1!$A$44:$A$225</c:f>
              <c:strCache>
                <c:ptCount val="181"/>
                <c:pt idx="0">
                  <c:v>2023/01/01</c:v>
                </c:pt>
                <c:pt idx="1">
                  <c:v>2023/01/02</c:v>
                </c:pt>
                <c:pt idx="2">
                  <c:v>2023/01/03</c:v>
                </c:pt>
                <c:pt idx="3">
                  <c:v>2023/01/04</c:v>
                </c:pt>
                <c:pt idx="4">
                  <c:v>2023/01/05</c:v>
                </c:pt>
                <c:pt idx="5">
                  <c:v>2023/01/06</c:v>
                </c:pt>
                <c:pt idx="6">
                  <c:v>2023/01/07</c:v>
                </c:pt>
                <c:pt idx="7">
                  <c:v>2023/01/08</c:v>
                </c:pt>
                <c:pt idx="8">
                  <c:v>2023/01/09</c:v>
                </c:pt>
                <c:pt idx="9">
                  <c:v>2023/01/10</c:v>
                </c:pt>
                <c:pt idx="10">
                  <c:v>2023/01/11</c:v>
                </c:pt>
                <c:pt idx="11">
                  <c:v>2023/01/12</c:v>
                </c:pt>
                <c:pt idx="12">
                  <c:v>2023/01/13</c:v>
                </c:pt>
                <c:pt idx="13">
                  <c:v>2023/01/14</c:v>
                </c:pt>
                <c:pt idx="14">
                  <c:v>2023/01/15</c:v>
                </c:pt>
                <c:pt idx="15">
                  <c:v>2023/01/16</c:v>
                </c:pt>
                <c:pt idx="16">
                  <c:v>2023/01/17</c:v>
                </c:pt>
                <c:pt idx="17">
                  <c:v>2023/01/18</c:v>
                </c:pt>
                <c:pt idx="18">
                  <c:v>2023/01/19</c:v>
                </c:pt>
                <c:pt idx="19">
                  <c:v>2023/01/20</c:v>
                </c:pt>
                <c:pt idx="20">
                  <c:v>2023/01/21</c:v>
                </c:pt>
                <c:pt idx="21">
                  <c:v>2023/01/22</c:v>
                </c:pt>
                <c:pt idx="22">
                  <c:v>2023/01/23</c:v>
                </c:pt>
                <c:pt idx="23">
                  <c:v>2023/01/24</c:v>
                </c:pt>
                <c:pt idx="24">
                  <c:v>2023/01/25</c:v>
                </c:pt>
                <c:pt idx="25">
                  <c:v>2023/01/26</c:v>
                </c:pt>
                <c:pt idx="26">
                  <c:v>2023/01/27</c:v>
                </c:pt>
                <c:pt idx="27">
                  <c:v>2023/01/28</c:v>
                </c:pt>
                <c:pt idx="28">
                  <c:v>2023/01/29</c:v>
                </c:pt>
                <c:pt idx="29">
                  <c:v>2023/01/30</c:v>
                </c:pt>
                <c:pt idx="30">
                  <c:v>2023/01/31</c:v>
                </c:pt>
                <c:pt idx="31">
                  <c:v>2023/02/01</c:v>
                </c:pt>
                <c:pt idx="32">
                  <c:v>2023/02/02</c:v>
                </c:pt>
                <c:pt idx="33">
                  <c:v>2023/02/03</c:v>
                </c:pt>
                <c:pt idx="34">
                  <c:v>2023/02/04</c:v>
                </c:pt>
                <c:pt idx="35">
                  <c:v>2023/02/05</c:v>
                </c:pt>
                <c:pt idx="36">
                  <c:v>2023/02/06</c:v>
                </c:pt>
                <c:pt idx="37">
                  <c:v>2023/02/07</c:v>
                </c:pt>
                <c:pt idx="38">
                  <c:v>2023/02/08</c:v>
                </c:pt>
                <c:pt idx="39">
                  <c:v>2023/02/09</c:v>
                </c:pt>
                <c:pt idx="40">
                  <c:v>2023/02/10</c:v>
                </c:pt>
                <c:pt idx="41">
                  <c:v>2023/02/11</c:v>
                </c:pt>
                <c:pt idx="42">
                  <c:v>2023/02/12</c:v>
                </c:pt>
                <c:pt idx="43">
                  <c:v>2023/02/13</c:v>
                </c:pt>
                <c:pt idx="44">
                  <c:v>2023/02/14</c:v>
                </c:pt>
                <c:pt idx="45">
                  <c:v>2023/02/15</c:v>
                </c:pt>
                <c:pt idx="46">
                  <c:v>2023/02/16</c:v>
                </c:pt>
                <c:pt idx="47">
                  <c:v>2023/02/17</c:v>
                </c:pt>
                <c:pt idx="48">
                  <c:v>2023/02/18</c:v>
                </c:pt>
                <c:pt idx="49">
                  <c:v>2023/02/19</c:v>
                </c:pt>
                <c:pt idx="50">
                  <c:v>2023/02/20</c:v>
                </c:pt>
                <c:pt idx="51">
                  <c:v>2023/02/21</c:v>
                </c:pt>
                <c:pt idx="52">
                  <c:v>2023/02/22</c:v>
                </c:pt>
                <c:pt idx="53">
                  <c:v>2023/02/23</c:v>
                </c:pt>
                <c:pt idx="54">
                  <c:v>2023/02/24</c:v>
                </c:pt>
                <c:pt idx="55">
                  <c:v>2023/02/25</c:v>
                </c:pt>
                <c:pt idx="56">
                  <c:v>2023/02/26</c:v>
                </c:pt>
                <c:pt idx="57">
                  <c:v>2023/02/27</c:v>
                </c:pt>
                <c:pt idx="58">
                  <c:v>2023/02/28</c:v>
                </c:pt>
                <c:pt idx="59">
                  <c:v>2023/03/01</c:v>
                </c:pt>
                <c:pt idx="60">
                  <c:v>2023/03/02</c:v>
                </c:pt>
                <c:pt idx="61">
                  <c:v>2023/03/03</c:v>
                </c:pt>
                <c:pt idx="62">
                  <c:v>2023/03/04</c:v>
                </c:pt>
                <c:pt idx="63">
                  <c:v>2023/03/05</c:v>
                </c:pt>
                <c:pt idx="64">
                  <c:v>2023/03/06</c:v>
                </c:pt>
                <c:pt idx="65">
                  <c:v>2023/03/07</c:v>
                </c:pt>
                <c:pt idx="66">
                  <c:v>2023/03/08</c:v>
                </c:pt>
                <c:pt idx="67">
                  <c:v>2023/03/09</c:v>
                </c:pt>
                <c:pt idx="68">
                  <c:v>2023/03/10</c:v>
                </c:pt>
                <c:pt idx="69">
                  <c:v>2023/03/11</c:v>
                </c:pt>
                <c:pt idx="70">
                  <c:v>2023/03/12</c:v>
                </c:pt>
                <c:pt idx="71">
                  <c:v>2023/03/13</c:v>
                </c:pt>
                <c:pt idx="72">
                  <c:v>2023/03/14</c:v>
                </c:pt>
                <c:pt idx="73">
                  <c:v>2023/03/15</c:v>
                </c:pt>
                <c:pt idx="74">
                  <c:v>2023/03/16</c:v>
                </c:pt>
                <c:pt idx="75">
                  <c:v>2023/03/17</c:v>
                </c:pt>
                <c:pt idx="76">
                  <c:v>2023/03/18</c:v>
                </c:pt>
                <c:pt idx="77">
                  <c:v>2023/03/19</c:v>
                </c:pt>
                <c:pt idx="78">
                  <c:v>2023/03/20</c:v>
                </c:pt>
                <c:pt idx="79">
                  <c:v>2023/03/21</c:v>
                </c:pt>
                <c:pt idx="80">
                  <c:v>2023/03/22</c:v>
                </c:pt>
                <c:pt idx="81">
                  <c:v>2023/03/23</c:v>
                </c:pt>
                <c:pt idx="82">
                  <c:v>2023/03/24</c:v>
                </c:pt>
                <c:pt idx="83">
                  <c:v>2023/03/25</c:v>
                </c:pt>
                <c:pt idx="84">
                  <c:v>2023/03/26</c:v>
                </c:pt>
                <c:pt idx="85">
                  <c:v>2023/03/27</c:v>
                </c:pt>
                <c:pt idx="86">
                  <c:v>2023/03/28</c:v>
                </c:pt>
                <c:pt idx="87">
                  <c:v>2023/03/29</c:v>
                </c:pt>
                <c:pt idx="88">
                  <c:v>2023/03/30</c:v>
                </c:pt>
                <c:pt idx="89">
                  <c:v>2023/03/31</c:v>
                </c:pt>
                <c:pt idx="90">
                  <c:v>2023/04/01</c:v>
                </c:pt>
                <c:pt idx="91">
                  <c:v>2023/04/02</c:v>
                </c:pt>
                <c:pt idx="92">
                  <c:v>2023/04/03</c:v>
                </c:pt>
                <c:pt idx="93">
                  <c:v>2023/04/04</c:v>
                </c:pt>
                <c:pt idx="94">
                  <c:v>2023/04/05</c:v>
                </c:pt>
                <c:pt idx="95">
                  <c:v>2023/04/06</c:v>
                </c:pt>
                <c:pt idx="96">
                  <c:v>2023/04/07</c:v>
                </c:pt>
                <c:pt idx="97">
                  <c:v>2023/04/08</c:v>
                </c:pt>
                <c:pt idx="98">
                  <c:v>2023/04/09</c:v>
                </c:pt>
                <c:pt idx="99">
                  <c:v>2023/04/10</c:v>
                </c:pt>
                <c:pt idx="100">
                  <c:v>2023/04/11</c:v>
                </c:pt>
                <c:pt idx="101">
                  <c:v>2023/04/12</c:v>
                </c:pt>
                <c:pt idx="102">
                  <c:v>2023/04/13</c:v>
                </c:pt>
                <c:pt idx="103">
                  <c:v>2023/04/14</c:v>
                </c:pt>
                <c:pt idx="104">
                  <c:v>2023/04/15</c:v>
                </c:pt>
                <c:pt idx="105">
                  <c:v>2023/04/16</c:v>
                </c:pt>
                <c:pt idx="106">
                  <c:v>2023/04/17</c:v>
                </c:pt>
                <c:pt idx="107">
                  <c:v>2023/04/18</c:v>
                </c:pt>
                <c:pt idx="108">
                  <c:v>2023/04/19</c:v>
                </c:pt>
                <c:pt idx="109">
                  <c:v>2023/04/20</c:v>
                </c:pt>
                <c:pt idx="110">
                  <c:v>2023/04/21</c:v>
                </c:pt>
                <c:pt idx="111">
                  <c:v>2023/04/22</c:v>
                </c:pt>
                <c:pt idx="112">
                  <c:v>2023/04/23</c:v>
                </c:pt>
                <c:pt idx="113">
                  <c:v>2023/04/24</c:v>
                </c:pt>
                <c:pt idx="114">
                  <c:v>2023/04/25</c:v>
                </c:pt>
                <c:pt idx="115">
                  <c:v>2023/04/26</c:v>
                </c:pt>
                <c:pt idx="116">
                  <c:v>2023/04/27</c:v>
                </c:pt>
                <c:pt idx="117">
                  <c:v>2023/04/28</c:v>
                </c:pt>
                <c:pt idx="118">
                  <c:v>2023/04/29</c:v>
                </c:pt>
                <c:pt idx="119">
                  <c:v>2023/04/30</c:v>
                </c:pt>
                <c:pt idx="120">
                  <c:v>2023/05/01</c:v>
                </c:pt>
                <c:pt idx="121">
                  <c:v>2023/05/02</c:v>
                </c:pt>
                <c:pt idx="122">
                  <c:v>2023/05/03</c:v>
                </c:pt>
                <c:pt idx="123">
                  <c:v>2023/05/04</c:v>
                </c:pt>
                <c:pt idx="124">
                  <c:v>2023/05/05</c:v>
                </c:pt>
                <c:pt idx="125">
                  <c:v>2023/05/06</c:v>
                </c:pt>
                <c:pt idx="126">
                  <c:v>2023/05/07</c:v>
                </c:pt>
                <c:pt idx="127">
                  <c:v>2023/05/08</c:v>
                </c:pt>
                <c:pt idx="128">
                  <c:v>2023/05/09</c:v>
                </c:pt>
                <c:pt idx="129">
                  <c:v>2023/05/10</c:v>
                </c:pt>
                <c:pt idx="130">
                  <c:v>2023/05/11</c:v>
                </c:pt>
                <c:pt idx="131">
                  <c:v>2023/05/12</c:v>
                </c:pt>
                <c:pt idx="132">
                  <c:v>2023/05/13</c:v>
                </c:pt>
                <c:pt idx="133">
                  <c:v>2023/05/14</c:v>
                </c:pt>
                <c:pt idx="134">
                  <c:v>2023/05/15</c:v>
                </c:pt>
                <c:pt idx="135">
                  <c:v>2023/05/16</c:v>
                </c:pt>
                <c:pt idx="136">
                  <c:v>2023/05/17</c:v>
                </c:pt>
                <c:pt idx="137">
                  <c:v>2023/05/18</c:v>
                </c:pt>
                <c:pt idx="138">
                  <c:v>2023/05/19</c:v>
                </c:pt>
                <c:pt idx="139">
                  <c:v>2023/05/20</c:v>
                </c:pt>
                <c:pt idx="140">
                  <c:v>2023/05/21</c:v>
                </c:pt>
                <c:pt idx="141">
                  <c:v>2023/05/22</c:v>
                </c:pt>
                <c:pt idx="142">
                  <c:v>2023/05/23</c:v>
                </c:pt>
                <c:pt idx="143">
                  <c:v>2023/05/24</c:v>
                </c:pt>
                <c:pt idx="144">
                  <c:v>2023/05/25</c:v>
                </c:pt>
                <c:pt idx="145">
                  <c:v>2023/05/26</c:v>
                </c:pt>
                <c:pt idx="146">
                  <c:v>2023/05/27</c:v>
                </c:pt>
                <c:pt idx="147">
                  <c:v>2023/05/28</c:v>
                </c:pt>
                <c:pt idx="148">
                  <c:v>2023/05/29</c:v>
                </c:pt>
                <c:pt idx="149">
                  <c:v>2023/05/30</c:v>
                </c:pt>
                <c:pt idx="150">
                  <c:v>2023/05/31</c:v>
                </c:pt>
                <c:pt idx="151">
                  <c:v>2023/06/01</c:v>
                </c:pt>
                <c:pt idx="152">
                  <c:v>2023/06/02</c:v>
                </c:pt>
                <c:pt idx="153">
                  <c:v>2023/06/03</c:v>
                </c:pt>
                <c:pt idx="154">
                  <c:v>2023/06/04</c:v>
                </c:pt>
                <c:pt idx="155">
                  <c:v>2023/06/05</c:v>
                </c:pt>
                <c:pt idx="156">
                  <c:v>2023/06/06</c:v>
                </c:pt>
                <c:pt idx="157">
                  <c:v>2023/06/07</c:v>
                </c:pt>
                <c:pt idx="158">
                  <c:v>2023/06/08</c:v>
                </c:pt>
                <c:pt idx="159">
                  <c:v>2023/06/09</c:v>
                </c:pt>
                <c:pt idx="160">
                  <c:v>2023/06/10</c:v>
                </c:pt>
                <c:pt idx="161">
                  <c:v>2023/06/11</c:v>
                </c:pt>
                <c:pt idx="162">
                  <c:v>2023/06/12</c:v>
                </c:pt>
                <c:pt idx="163">
                  <c:v>2023/06/13</c:v>
                </c:pt>
                <c:pt idx="164">
                  <c:v>2023/06/14</c:v>
                </c:pt>
                <c:pt idx="165">
                  <c:v>2023/06/15</c:v>
                </c:pt>
                <c:pt idx="166">
                  <c:v>2023/06/16</c:v>
                </c:pt>
                <c:pt idx="167">
                  <c:v>2023/06/17</c:v>
                </c:pt>
                <c:pt idx="168">
                  <c:v>2023/06/18</c:v>
                </c:pt>
                <c:pt idx="169">
                  <c:v>2023/06/19</c:v>
                </c:pt>
                <c:pt idx="170">
                  <c:v>2023/06/20</c:v>
                </c:pt>
                <c:pt idx="171">
                  <c:v>2023/06/21</c:v>
                </c:pt>
                <c:pt idx="172">
                  <c:v>2023/06/22</c:v>
                </c:pt>
                <c:pt idx="173">
                  <c:v>2023/06/23</c:v>
                </c:pt>
                <c:pt idx="174">
                  <c:v>2023/06/24</c:v>
                </c:pt>
                <c:pt idx="175">
                  <c:v>2023/06/25</c:v>
                </c:pt>
                <c:pt idx="176">
                  <c:v>2023/06/26</c:v>
                </c:pt>
                <c:pt idx="177">
                  <c:v>2023/06/27</c:v>
                </c:pt>
                <c:pt idx="178">
                  <c:v>2023/06/28</c:v>
                </c:pt>
                <c:pt idx="179">
                  <c:v>2023/06/29</c:v>
                </c:pt>
                <c:pt idx="180">
                  <c:v>2023/06/30</c:v>
                </c:pt>
              </c:strCache>
            </c:strRef>
          </c:cat>
          <c:val>
            <c:numRef>
              <c:f>Sheet1!$C$44:$C$225</c:f>
              <c:numCache>
                <c:formatCode>General</c:formatCode>
                <c:ptCount val="181"/>
                <c:pt idx="0">
                  <c:v>851.45</c:v>
                </c:pt>
                <c:pt idx="1">
                  <c:v>828.80000000000018</c:v>
                </c:pt>
                <c:pt idx="2">
                  <c:v>906.25</c:v>
                </c:pt>
                <c:pt idx="3">
                  <c:v>781.65000000000009</c:v>
                </c:pt>
                <c:pt idx="4">
                  <c:v>714.9</c:v>
                </c:pt>
                <c:pt idx="5">
                  <c:v>767.19999999999993</c:v>
                </c:pt>
                <c:pt idx="6">
                  <c:v>1024.0999999999999</c:v>
                </c:pt>
                <c:pt idx="7">
                  <c:v>872.83000000000015</c:v>
                </c:pt>
                <c:pt idx="8">
                  <c:v>894.40000000000032</c:v>
                </c:pt>
                <c:pt idx="9">
                  <c:v>808.1</c:v>
                </c:pt>
                <c:pt idx="10">
                  <c:v>974.55000000000007</c:v>
                </c:pt>
                <c:pt idx="11">
                  <c:v>751.90000000000009</c:v>
                </c:pt>
                <c:pt idx="12">
                  <c:v>1362.6000000000001</c:v>
                </c:pt>
                <c:pt idx="13">
                  <c:v>1143.8100000000006</c:v>
                </c:pt>
                <c:pt idx="14">
                  <c:v>962.43000000000018</c:v>
                </c:pt>
                <c:pt idx="15">
                  <c:v>951.1500000000002</c:v>
                </c:pt>
                <c:pt idx="16">
                  <c:v>1421.5</c:v>
                </c:pt>
                <c:pt idx="17">
                  <c:v>846.10000000000025</c:v>
                </c:pt>
                <c:pt idx="18">
                  <c:v>1046.2500000000005</c:v>
                </c:pt>
                <c:pt idx="19">
                  <c:v>940.75000000000011</c:v>
                </c:pt>
                <c:pt idx="20">
                  <c:v>1075.4999999999995</c:v>
                </c:pt>
                <c:pt idx="21">
                  <c:v>621.45000000000005</c:v>
                </c:pt>
                <c:pt idx="22">
                  <c:v>1026.1000000000004</c:v>
                </c:pt>
                <c:pt idx="23">
                  <c:v>841.10000000000014</c:v>
                </c:pt>
                <c:pt idx="24">
                  <c:v>840.7</c:v>
                </c:pt>
                <c:pt idx="25">
                  <c:v>856.43000000000006</c:v>
                </c:pt>
                <c:pt idx="26">
                  <c:v>760.0500000000003</c:v>
                </c:pt>
                <c:pt idx="27">
                  <c:v>699.65000000000009</c:v>
                </c:pt>
                <c:pt idx="28">
                  <c:v>612.15</c:v>
                </c:pt>
                <c:pt idx="29">
                  <c:v>868.4</c:v>
                </c:pt>
                <c:pt idx="30">
                  <c:v>768.40000000000032</c:v>
                </c:pt>
                <c:pt idx="31">
                  <c:v>849.39999999999986</c:v>
                </c:pt>
                <c:pt idx="32">
                  <c:v>883.94999999999993</c:v>
                </c:pt>
                <c:pt idx="33">
                  <c:v>896.00000000000023</c:v>
                </c:pt>
                <c:pt idx="34">
                  <c:v>844.6500000000002</c:v>
                </c:pt>
                <c:pt idx="35">
                  <c:v>709.35</c:v>
                </c:pt>
                <c:pt idx="36">
                  <c:v>796.15</c:v>
                </c:pt>
                <c:pt idx="37">
                  <c:v>893.25000000000023</c:v>
                </c:pt>
                <c:pt idx="38">
                  <c:v>949.93000000000029</c:v>
                </c:pt>
                <c:pt idx="39">
                  <c:v>859.25000000000011</c:v>
                </c:pt>
                <c:pt idx="40">
                  <c:v>1072.3000000000006</c:v>
                </c:pt>
                <c:pt idx="41">
                  <c:v>1031.2100000000003</c:v>
                </c:pt>
                <c:pt idx="42">
                  <c:v>1125.8</c:v>
                </c:pt>
                <c:pt idx="43">
                  <c:v>1185.1500000000003</c:v>
                </c:pt>
                <c:pt idx="44">
                  <c:v>1163.6500000000003</c:v>
                </c:pt>
                <c:pt idx="45">
                  <c:v>850.25000000000045</c:v>
                </c:pt>
                <c:pt idx="46">
                  <c:v>908.23000000000025</c:v>
                </c:pt>
                <c:pt idx="47">
                  <c:v>637.59999999999991</c:v>
                </c:pt>
                <c:pt idx="48">
                  <c:v>1049.5000000000002</c:v>
                </c:pt>
                <c:pt idx="49">
                  <c:v>1164.1999999999998</c:v>
                </c:pt>
                <c:pt idx="50">
                  <c:v>1066.6500000000003</c:v>
                </c:pt>
                <c:pt idx="51">
                  <c:v>958.65000000000032</c:v>
                </c:pt>
                <c:pt idx="52">
                  <c:v>830.70000000000039</c:v>
                </c:pt>
                <c:pt idx="53">
                  <c:v>888.98</c:v>
                </c:pt>
                <c:pt idx="54">
                  <c:v>815.1</c:v>
                </c:pt>
                <c:pt idx="55">
                  <c:v>853.35000000000014</c:v>
                </c:pt>
                <c:pt idx="56">
                  <c:v>928.45000000000039</c:v>
                </c:pt>
                <c:pt idx="57">
                  <c:v>758.9000000000002</c:v>
                </c:pt>
                <c:pt idx="58">
                  <c:v>749.20000000000016</c:v>
                </c:pt>
                <c:pt idx="59">
                  <c:v>1040.4500000000003</c:v>
                </c:pt>
                <c:pt idx="60">
                  <c:v>1020.7500000000002</c:v>
                </c:pt>
                <c:pt idx="61">
                  <c:v>1037.5500000000002</c:v>
                </c:pt>
                <c:pt idx="62">
                  <c:v>868.4000000000002</c:v>
                </c:pt>
                <c:pt idx="63">
                  <c:v>904</c:v>
                </c:pt>
                <c:pt idx="64">
                  <c:v>934.95000000000027</c:v>
                </c:pt>
                <c:pt idx="65">
                  <c:v>1136.0500000000002</c:v>
                </c:pt>
                <c:pt idx="66">
                  <c:v>1184.0799999999997</c:v>
                </c:pt>
                <c:pt idx="67">
                  <c:v>1268.6999999999996</c:v>
                </c:pt>
                <c:pt idx="68">
                  <c:v>1252.18</c:v>
                </c:pt>
                <c:pt idx="69">
                  <c:v>1140.8000000000006</c:v>
                </c:pt>
                <c:pt idx="70">
                  <c:v>1278.0499999999995</c:v>
                </c:pt>
                <c:pt idx="71">
                  <c:v>1440.9</c:v>
                </c:pt>
                <c:pt idx="72">
                  <c:v>1379.8300000000002</c:v>
                </c:pt>
                <c:pt idx="73">
                  <c:v>1005.2800000000003</c:v>
                </c:pt>
                <c:pt idx="74">
                  <c:v>1142.43</c:v>
                </c:pt>
                <c:pt idx="75">
                  <c:v>788.45000000000027</c:v>
                </c:pt>
                <c:pt idx="76">
                  <c:v>1163.2500000000005</c:v>
                </c:pt>
                <c:pt idx="77">
                  <c:v>1085.1799999999998</c:v>
                </c:pt>
                <c:pt idx="78">
                  <c:v>1114.1000000000001</c:v>
                </c:pt>
                <c:pt idx="79">
                  <c:v>1316.6999999999991</c:v>
                </c:pt>
                <c:pt idx="80">
                  <c:v>923.90000000000009</c:v>
                </c:pt>
                <c:pt idx="81">
                  <c:v>1142.33</c:v>
                </c:pt>
                <c:pt idx="82">
                  <c:v>1015.9000000000003</c:v>
                </c:pt>
                <c:pt idx="83">
                  <c:v>1006.3</c:v>
                </c:pt>
                <c:pt idx="84">
                  <c:v>971.63000000000022</c:v>
                </c:pt>
                <c:pt idx="85">
                  <c:v>1060.6000000000004</c:v>
                </c:pt>
                <c:pt idx="86">
                  <c:v>892.5500000000003</c:v>
                </c:pt>
                <c:pt idx="87">
                  <c:v>672.9</c:v>
                </c:pt>
                <c:pt idx="88">
                  <c:v>998.98000000000025</c:v>
                </c:pt>
                <c:pt idx="89">
                  <c:v>923.40000000000032</c:v>
                </c:pt>
                <c:pt idx="90">
                  <c:v>1215.3500000000006</c:v>
                </c:pt>
                <c:pt idx="91">
                  <c:v>1222.3000000000002</c:v>
                </c:pt>
                <c:pt idx="92">
                  <c:v>1144.0000000000005</c:v>
                </c:pt>
                <c:pt idx="93">
                  <c:v>1084.5500000000004</c:v>
                </c:pt>
                <c:pt idx="94">
                  <c:v>1108.3</c:v>
                </c:pt>
                <c:pt idx="95">
                  <c:v>1167</c:v>
                </c:pt>
                <c:pt idx="96">
                  <c:v>1529.4500000000005</c:v>
                </c:pt>
                <c:pt idx="97">
                  <c:v>1427.7799999999997</c:v>
                </c:pt>
                <c:pt idx="98">
                  <c:v>1431.3999999999996</c:v>
                </c:pt>
                <c:pt idx="99">
                  <c:v>1411.0500000000006</c:v>
                </c:pt>
                <c:pt idx="100">
                  <c:v>1362.0299999999995</c:v>
                </c:pt>
                <c:pt idx="101">
                  <c:v>1568.9999999999995</c:v>
                </c:pt>
                <c:pt idx="102">
                  <c:v>1797.3999999999992</c:v>
                </c:pt>
                <c:pt idx="103">
                  <c:v>1818.46</c:v>
                </c:pt>
                <c:pt idx="104">
                  <c:v>1229.08</c:v>
                </c:pt>
                <c:pt idx="105">
                  <c:v>1555.4299999999998</c:v>
                </c:pt>
                <c:pt idx="106">
                  <c:v>1638.4499999999998</c:v>
                </c:pt>
                <c:pt idx="107">
                  <c:v>1580.5999999999995</c:v>
                </c:pt>
                <c:pt idx="108">
                  <c:v>1449.1799999999998</c:v>
                </c:pt>
                <c:pt idx="109">
                  <c:v>1317.3999999999994</c:v>
                </c:pt>
                <c:pt idx="110">
                  <c:v>1521.8499999999995</c:v>
                </c:pt>
                <c:pt idx="111">
                  <c:v>1035.4500000000003</c:v>
                </c:pt>
                <c:pt idx="112">
                  <c:v>1414.4800000000005</c:v>
                </c:pt>
                <c:pt idx="113">
                  <c:v>1166.7500000000002</c:v>
                </c:pt>
                <c:pt idx="114">
                  <c:v>1284.5500000000002</c:v>
                </c:pt>
                <c:pt idx="115">
                  <c:v>1427.5000000000002</c:v>
                </c:pt>
                <c:pt idx="116">
                  <c:v>1301.4499999999998</c:v>
                </c:pt>
                <c:pt idx="117">
                  <c:v>1089.9500000000003</c:v>
                </c:pt>
                <c:pt idx="118">
                  <c:v>892.55</c:v>
                </c:pt>
                <c:pt idx="119">
                  <c:v>1111.3999999999999</c:v>
                </c:pt>
                <c:pt idx="120">
                  <c:v>1598.4000000000003</c:v>
                </c:pt>
                <c:pt idx="121">
                  <c:v>1590.5500000000004</c:v>
                </c:pt>
                <c:pt idx="122">
                  <c:v>1552.5</c:v>
                </c:pt>
                <c:pt idx="123">
                  <c:v>1448.5500000000009</c:v>
                </c:pt>
                <c:pt idx="124">
                  <c:v>1445.7000000000003</c:v>
                </c:pt>
                <c:pt idx="125">
                  <c:v>1433.1</c:v>
                </c:pt>
                <c:pt idx="126">
                  <c:v>1957.5499999999993</c:v>
                </c:pt>
                <c:pt idx="127">
                  <c:v>1767.3799999999994</c:v>
                </c:pt>
                <c:pt idx="128">
                  <c:v>1916.1999999999987</c:v>
                </c:pt>
                <c:pt idx="129">
                  <c:v>1942.6300000000003</c:v>
                </c:pt>
                <c:pt idx="130">
                  <c:v>1905.3099999999995</c:v>
                </c:pt>
                <c:pt idx="131">
                  <c:v>1896.3999999999999</c:v>
                </c:pt>
                <c:pt idx="132">
                  <c:v>2312.599999999999</c:v>
                </c:pt>
                <c:pt idx="133">
                  <c:v>1979.7099999999996</c:v>
                </c:pt>
                <c:pt idx="134">
                  <c:v>1592.6499999999992</c:v>
                </c:pt>
                <c:pt idx="135">
                  <c:v>1815.7799999999995</c:v>
                </c:pt>
                <c:pt idx="136">
                  <c:v>1791.3499999999995</c:v>
                </c:pt>
                <c:pt idx="137">
                  <c:v>1949.3299999999992</c:v>
                </c:pt>
                <c:pt idx="138">
                  <c:v>1908.8299999999983</c:v>
                </c:pt>
                <c:pt idx="139">
                  <c:v>1883.149999999999</c:v>
                </c:pt>
                <c:pt idx="140">
                  <c:v>2085.0799999999995</c:v>
                </c:pt>
                <c:pt idx="141">
                  <c:v>1510.9499999999994</c:v>
                </c:pt>
                <c:pt idx="142">
                  <c:v>1835.93</c:v>
                </c:pt>
                <c:pt idx="143">
                  <c:v>1533.2000000000012</c:v>
                </c:pt>
                <c:pt idx="144">
                  <c:v>1597.4000000000005</c:v>
                </c:pt>
                <c:pt idx="145">
                  <c:v>1507.3000000000009</c:v>
                </c:pt>
                <c:pt idx="146">
                  <c:v>1655.2499999999982</c:v>
                </c:pt>
                <c:pt idx="147">
                  <c:v>1264.75</c:v>
                </c:pt>
                <c:pt idx="148">
                  <c:v>1125.1500000000003</c:v>
                </c:pt>
                <c:pt idx="149">
                  <c:v>1432.5000000000002</c:v>
                </c:pt>
                <c:pt idx="150">
                  <c:v>1363.7500000000005</c:v>
                </c:pt>
                <c:pt idx="151">
                  <c:v>1829.2000000000005</c:v>
                </c:pt>
                <c:pt idx="152">
                  <c:v>1701.6000000000008</c:v>
                </c:pt>
                <c:pt idx="153">
                  <c:v>1612.8000000000004</c:v>
                </c:pt>
                <c:pt idx="154">
                  <c:v>1628.900000000001</c:v>
                </c:pt>
                <c:pt idx="155">
                  <c:v>1531.7000000000003</c:v>
                </c:pt>
                <c:pt idx="156">
                  <c:v>1611.4000000000008</c:v>
                </c:pt>
                <c:pt idx="157">
                  <c:v>2045.5000000000002</c:v>
                </c:pt>
                <c:pt idx="158">
                  <c:v>2028.1100000000006</c:v>
                </c:pt>
                <c:pt idx="159">
                  <c:v>2189.5999999999985</c:v>
                </c:pt>
                <c:pt idx="160">
                  <c:v>1990.6999999999998</c:v>
                </c:pt>
                <c:pt idx="161">
                  <c:v>2002.5299999999988</c:v>
                </c:pt>
                <c:pt idx="162">
                  <c:v>2106.599999999999</c:v>
                </c:pt>
                <c:pt idx="163">
                  <c:v>2534.7999999999997</c:v>
                </c:pt>
                <c:pt idx="164">
                  <c:v>2496.6099999999983</c:v>
                </c:pt>
                <c:pt idx="165">
                  <c:v>1788.1799999999989</c:v>
                </c:pt>
                <c:pt idx="166">
                  <c:v>1975.9499999999991</c:v>
                </c:pt>
                <c:pt idx="167">
                  <c:v>2320.0999999999995</c:v>
                </c:pt>
                <c:pt idx="168">
                  <c:v>2175.9299999999989</c:v>
                </c:pt>
                <c:pt idx="169">
                  <c:v>2124.0799999999986</c:v>
                </c:pt>
                <c:pt idx="170">
                  <c:v>1885.649999999999</c:v>
                </c:pt>
                <c:pt idx="171">
                  <c:v>2303.8299999999995</c:v>
                </c:pt>
                <c:pt idx="172">
                  <c:v>1557.1</c:v>
                </c:pt>
                <c:pt idx="173">
                  <c:v>1984.08</c:v>
                </c:pt>
                <c:pt idx="174">
                  <c:v>1690.8000000000013</c:v>
                </c:pt>
                <c:pt idx="175">
                  <c:v>1769.2000000000012</c:v>
                </c:pt>
                <c:pt idx="176">
                  <c:v>1746.1000000000004</c:v>
                </c:pt>
                <c:pt idx="177">
                  <c:v>1676.6999999999985</c:v>
                </c:pt>
                <c:pt idx="178">
                  <c:v>1445.8500000000006</c:v>
                </c:pt>
                <c:pt idx="179">
                  <c:v>1298.5500000000002</c:v>
                </c:pt>
                <c:pt idx="180">
                  <c:v>1904.9299999999989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6807-DE44-B44F-46CB457D31F0}"/>
            </c:ext>
          </c:extLst>
        </c:ser>
        <c:ser>
          <c:idx val="2"/>
          <c:order val="2"/>
          <c:tx>
            <c:strRef>
              <c:f>Sheet1!$D$42:$D$43</c:f>
              <c:strCache>
                <c:ptCount val="1"/>
                <c:pt idx="0">
                  <c:v>Lower Manhattan</c:v>
                </c:pt>
              </c:strCache>
            </c:strRef>
          </c:tx>
          <c:spPr>
            <a:ln w="28575" cap="rnd">
              <a:solidFill>
                <a:schemeClr val="bg2">
                  <a:lumMod val="75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Sheet1!$A$44:$A$225</c:f>
              <c:strCache>
                <c:ptCount val="181"/>
                <c:pt idx="0">
                  <c:v>2023/01/01</c:v>
                </c:pt>
                <c:pt idx="1">
                  <c:v>2023/01/02</c:v>
                </c:pt>
                <c:pt idx="2">
                  <c:v>2023/01/03</c:v>
                </c:pt>
                <c:pt idx="3">
                  <c:v>2023/01/04</c:v>
                </c:pt>
                <c:pt idx="4">
                  <c:v>2023/01/05</c:v>
                </c:pt>
                <c:pt idx="5">
                  <c:v>2023/01/06</c:v>
                </c:pt>
                <c:pt idx="6">
                  <c:v>2023/01/07</c:v>
                </c:pt>
                <c:pt idx="7">
                  <c:v>2023/01/08</c:v>
                </c:pt>
                <c:pt idx="8">
                  <c:v>2023/01/09</c:v>
                </c:pt>
                <c:pt idx="9">
                  <c:v>2023/01/10</c:v>
                </c:pt>
                <c:pt idx="10">
                  <c:v>2023/01/11</c:v>
                </c:pt>
                <c:pt idx="11">
                  <c:v>2023/01/12</c:v>
                </c:pt>
                <c:pt idx="12">
                  <c:v>2023/01/13</c:v>
                </c:pt>
                <c:pt idx="13">
                  <c:v>2023/01/14</c:v>
                </c:pt>
                <c:pt idx="14">
                  <c:v>2023/01/15</c:v>
                </c:pt>
                <c:pt idx="15">
                  <c:v>2023/01/16</c:v>
                </c:pt>
                <c:pt idx="16">
                  <c:v>2023/01/17</c:v>
                </c:pt>
                <c:pt idx="17">
                  <c:v>2023/01/18</c:v>
                </c:pt>
                <c:pt idx="18">
                  <c:v>2023/01/19</c:v>
                </c:pt>
                <c:pt idx="19">
                  <c:v>2023/01/20</c:v>
                </c:pt>
                <c:pt idx="20">
                  <c:v>2023/01/21</c:v>
                </c:pt>
                <c:pt idx="21">
                  <c:v>2023/01/22</c:v>
                </c:pt>
                <c:pt idx="22">
                  <c:v>2023/01/23</c:v>
                </c:pt>
                <c:pt idx="23">
                  <c:v>2023/01/24</c:v>
                </c:pt>
                <c:pt idx="24">
                  <c:v>2023/01/25</c:v>
                </c:pt>
                <c:pt idx="25">
                  <c:v>2023/01/26</c:v>
                </c:pt>
                <c:pt idx="26">
                  <c:v>2023/01/27</c:v>
                </c:pt>
                <c:pt idx="27">
                  <c:v>2023/01/28</c:v>
                </c:pt>
                <c:pt idx="28">
                  <c:v>2023/01/29</c:v>
                </c:pt>
                <c:pt idx="29">
                  <c:v>2023/01/30</c:v>
                </c:pt>
                <c:pt idx="30">
                  <c:v>2023/01/31</c:v>
                </c:pt>
                <c:pt idx="31">
                  <c:v>2023/02/01</c:v>
                </c:pt>
                <c:pt idx="32">
                  <c:v>2023/02/02</c:v>
                </c:pt>
                <c:pt idx="33">
                  <c:v>2023/02/03</c:v>
                </c:pt>
                <c:pt idx="34">
                  <c:v>2023/02/04</c:v>
                </c:pt>
                <c:pt idx="35">
                  <c:v>2023/02/05</c:v>
                </c:pt>
                <c:pt idx="36">
                  <c:v>2023/02/06</c:v>
                </c:pt>
                <c:pt idx="37">
                  <c:v>2023/02/07</c:v>
                </c:pt>
                <c:pt idx="38">
                  <c:v>2023/02/08</c:v>
                </c:pt>
                <c:pt idx="39">
                  <c:v>2023/02/09</c:v>
                </c:pt>
                <c:pt idx="40">
                  <c:v>2023/02/10</c:v>
                </c:pt>
                <c:pt idx="41">
                  <c:v>2023/02/11</c:v>
                </c:pt>
                <c:pt idx="42">
                  <c:v>2023/02/12</c:v>
                </c:pt>
                <c:pt idx="43">
                  <c:v>2023/02/13</c:v>
                </c:pt>
                <c:pt idx="44">
                  <c:v>2023/02/14</c:v>
                </c:pt>
                <c:pt idx="45">
                  <c:v>2023/02/15</c:v>
                </c:pt>
                <c:pt idx="46">
                  <c:v>2023/02/16</c:v>
                </c:pt>
                <c:pt idx="47">
                  <c:v>2023/02/17</c:v>
                </c:pt>
                <c:pt idx="48">
                  <c:v>2023/02/18</c:v>
                </c:pt>
                <c:pt idx="49">
                  <c:v>2023/02/19</c:v>
                </c:pt>
                <c:pt idx="50">
                  <c:v>2023/02/20</c:v>
                </c:pt>
                <c:pt idx="51">
                  <c:v>2023/02/21</c:v>
                </c:pt>
                <c:pt idx="52">
                  <c:v>2023/02/22</c:v>
                </c:pt>
                <c:pt idx="53">
                  <c:v>2023/02/23</c:v>
                </c:pt>
                <c:pt idx="54">
                  <c:v>2023/02/24</c:v>
                </c:pt>
                <c:pt idx="55">
                  <c:v>2023/02/25</c:v>
                </c:pt>
                <c:pt idx="56">
                  <c:v>2023/02/26</c:v>
                </c:pt>
                <c:pt idx="57">
                  <c:v>2023/02/27</c:v>
                </c:pt>
                <c:pt idx="58">
                  <c:v>2023/02/28</c:v>
                </c:pt>
                <c:pt idx="59">
                  <c:v>2023/03/01</c:v>
                </c:pt>
                <c:pt idx="60">
                  <c:v>2023/03/02</c:v>
                </c:pt>
                <c:pt idx="61">
                  <c:v>2023/03/03</c:v>
                </c:pt>
                <c:pt idx="62">
                  <c:v>2023/03/04</c:v>
                </c:pt>
                <c:pt idx="63">
                  <c:v>2023/03/05</c:v>
                </c:pt>
                <c:pt idx="64">
                  <c:v>2023/03/06</c:v>
                </c:pt>
                <c:pt idx="65">
                  <c:v>2023/03/07</c:v>
                </c:pt>
                <c:pt idx="66">
                  <c:v>2023/03/08</c:v>
                </c:pt>
                <c:pt idx="67">
                  <c:v>2023/03/09</c:v>
                </c:pt>
                <c:pt idx="68">
                  <c:v>2023/03/10</c:v>
                </c:pt>
                <c:pt idx="69">
                  <c:v>2023/03/11</c:v>
                </c:pt>
                <c:pt idx="70">
                  <c:v>2023/03/12</c:v>
                </c:pt>
                <c:pt idx="71">
                  <c:v>2023/03/13</c:v>
                </c:pt>
                <c:pt idx="72">
                  <c:v>2023/03/14</c:v>
                </c:pt>
                <c:pt idx="73">
                  <c:v>2023/03/15</c:v>
                </c:pt>
                <c:pt idx="74">
                  <c:v>2023/03/16</c:v>
                </c:pt>
                <c:pt idx="75">
                  <c:v>2023/03/17</c:v>
                </c:pt>
                <c:pt idx="76">
                  <c:v>2023/03/18</c:v>
                </c:pt>
                <c:pt idx="77">
                  <c:v>2023/03/19</c:v>
                </c:pt>
                <c:pt idx="78">
                  <c:v>2023/03/20</c:v>
                </c:pt>
                <c:pt idx="79">
                  <c:v>2023/03/21</c:v>
                </c:pt>
                <c:pt idx="80">
                  <c:v>2023/03/22</c:v>
                </c:pt>
                <c:pt idx="81">
                  <c:v>2023/03/23</c:v>
                </c:pt>
                <c:pt idx="82">
                  <c:v>2023/03/24</c:v>
                </c:pt>
                <c:pt idx="83">
                  <c:v>2023/03/25</c:v>
                </c:pt>
                <c:pt idx="84">
                  <c:v>2023/03/26</c:v>
                </c:pt>
                <c:pt idx="85">
                  <c:v>2023/03/27</c:v>
                </c:pt>
                <c:pt idx="86">
                  <c:v>2023/03/28</c:v>
                </c:pt>
                <c:pt idx="87">
                  <c:v>2023/03/29</c:v>
                </c:pt>
                <c:pt idx="88">
                  <c:v>2023/03/30</c:v>
                </c:pt>
                <c:pt idx="89">
                  <c:v>2023/03/31</c:v>
                </c:pt>
                <c:pt idx="90">
                  <c:v>2023/04/01</c:v>
                </c:pt>
                <c:pt idx="91">
                  <c:v>2023/04/02</c:v>
                </c:pt>
                <c:pt idx="92">
                  <c:v>2023/04/03</c:v>
                </c:pt>
                <c:pt idx="93">
                  <c:v>2023/04/04</c:v>
                </c:pt>
                <c:pt idx="94">
                  <c:v>2023/04/05</c:v>
                </c:pt>
                <c:pt idx="95">
                  <c:v>2023/04/06</c:v>
                </c:pt>
                <c:pt idx="96">
                  <c:v>2023/04/07</c:v>
                </c:pt>
                <c:pt idx="97">
                  <c:v>2023/04/08</c:v>
                </c:pt>
                <c:pt idx="98">
                  <c:v>2023/04/09</c:v>
                </c:pt>
                <c:pt idx="99">
                  <c:v>2023/04/10</c:v>
                </c:pt>
                <c:pt idx="100">
                  <c:v>2023/04/11</c:v>
                </c:pt>
                <c:pt idx="101">
                  <c:v>2023/04/12</c:v>
                </c:pt>
                <c:pt idx="102">
                  <c:v>2023/04/13</c:v>
                </c:pt>
                <c:pt idx="103">
                  <c:v>2023/04/14</c:v>
                </c:pt>
                <c:pt idx="104">
                  <c:v>2023/04/15</c:v>
                </c:pt>
                <c:pt idx="105">
                  <c:v>2023/04/16</c:v>
                </c:pt>
                <c:pt idx="106">
                  <c:v>2023/04/17</c:v>
                </c:pt>
                <c:pt idx="107">
                  <c:v>2023/04/18</c:v>
                </c:pt>
                <c:pt idx="108">
                  <c:v>2023/04/19</c:v>
                </c:pt>
                <c:pt idx="109">
                  <c:v>2023/04/20</c:v>
                </c:pt>
                <c:pt idx="110">
                  <c:v>2023/04/21</c:v>
                </c:pt>
                <c:pt idx="111">
                  <c:v>2023/04/22</c:v>
                </c:pt>
                <c:pt idx="112">
                  <c:v>2023/04/23</c:v>
                </c:pt>
                <c:pt idx="113">
                  <c:v>2023/04/24</c:v>
                </c:pt>
                <c:pt idx="114">
                  <c:v>2023/04/25</c:v>
                </c:pt>
                <c:pt idx="115">
                  <c:v>2023/04/26</c:v>
                </c:pt>
                <c:pt idx="116">
                  <c:v>2023/04/27</c:v>
                </c:pt>
                <c:pt idx="117">
                  <c:v>2023/04/28</c:v>
                </c:pt>
                <c:pt idx="118">
                  <c:v>2023/04/29</c:v>
                </c:pt>
                <c:pt idx="119">
                  <c:v>2023/04/30</c:v>
                </c:pt>
                <c:pt idx="120">
                  <c:v>2023/05/01</c:v>
                </c:pt>
                <c:pt idx="121">
                  <c:v>2023/05/02</c:v>
                </c:pt>
                <c:pt idx="122">
                  <c:v>2023/05/03</c:v>
                </c:pt>
                <c:pt idx="123">
                  <c:v>2023/05/04</c:v>
                </c:pt>
                <c:pt idx="124">
                  <c:v>2023/05/05</c:v>
                </c:pt>
                <c:pt idx="125">
                  <c:v>2023/05/06</c:v>
                </c:pt>
                <c:pt idx="126">
                  <c:v>2023/05/07</c:v>
                </c:pt>
                <c:pt idx="127">
                  <c:v>2023/05/08</c:v>
                </c:pt>
                <c:pt idx="128">
                  <c:v>2023/05/09</c:v>
                </c:pt>
                <c:pt idx="129">
                  <c:v>2023/05/10</c:v>
                </c:pt>
                <c:pt idx="130">
                  <c:v>2023/05/11</c:v>
                </c:pt>
                <c:pt idx="131">
                  <c:v>2023/05/12</c:v>
                </c:pt>
                <c:pt idx="132">
                  <c:v>2023/05/13</c:v>
                </c:pt>
                <c:pt idx="133">
                  <c:v>2023/05/14</c:v>
                </c:pt>
                <c:pt idx="134">
                  <c:v>2023/05/15</c:v>
                </c:pt>
                <c:pt idx="135">
                  <c:v>2023/05/16</c:v>
                </c:pt>
                <c:pt idx="136">
                  <c:v>2023/05/17</c:v>
                </c:pt>
                <c:pt idx="137">
                  <c:v>2023/05/18</c:v>
                </c:pt>
                <c:pt idx="138">
                  <c:v>2023/05/19</c:v>
                </c:pt>
                <c:pt idx="139">
                  <c:v>2023/05/20</c:v>
                </c:pt>
                <c:pt idx="140">
                  <c:v>2023/05/21</c:v>
                </c:pt>
                <c:pt idx="141">
                  <c:v>2023/05/22</c:v>
                </c:pt>
                <c:pt idx="142">
                  <c:v>2023/05/23</c:v>
                </c:pt>
                <c:pt idx="143">
                  <c:v>2023/05/24</c:v>
                </c:pt>
                <c:pt idx="144">
                  <c:v>2023/05/25</c:v>
                </c:pt>
                <c:pt idx="145">
                  <c:v>2023/05/26</c:v>
                </c:pt>
                <c:pt idx="146">
                  <c:v>2023/05/27</c:v>
                </c:pt>
                <c:pt idx="147">
                  <c:v>2023/05/28</c:v>
                </c:pt>
                <c:pt idx="148">
                  <c:v>2023/05/29</c:v>
                </c:pt>
                <c:pt idx="149">
                  <c:v>2023/05/30</c:v>
                </c:pt>
                <c:pt idx="150">
                  <c:v>2023/05/31</c:v>
                </c:pt>
                <c:pt idx="151">
                  <c:v>2023/06/01</c:v>
                </c:pt>
                <c:pt idx="152">
                  <c:v>2023/06/02</c:v>
                </c:pt>
                <c:pt idx="153">
                  <c:v>2023/06/03</c:v>
                </c:pt>
                <c:pt idx="154">
                  <c:v>2023/06/04</c:v>
                </c:pt>
                <c:pt idx="155">
                  <c:v>2023/06/05</c:v>
                </c:pt>
                <c:pt idx="156">
                  <c:v>2023/06/06</c:v>
                </c:pt>
                <c:pt idx="157">
                  <c:v>2023/06/07</c:v>
                </c:pt>
                <c:pt idx="158">
                  <c:v>2023/06/08</c:v>
                </c:pt>
                <c:pt idx="159">
                  <c:v>2023/06/09</c:v>
                </c:pt>
                <c:pt idx="160">
                  <c:v>2023/06/10</c:v>
                </c:pt>
                <c:pt idx="161">
                  <c:v>2023/06/11</c:v>
                </c:pt>
                <c:pt idx="162">
                  <c:v>2023/06/12</c:v>
                </c:pt>
                <c:pt idx="163">
                  <c:v>2023/06/13</c:v>
                </c:pt>
                <c:pt idx="164">
                  <c:v>2023/06/14</c:v>
                </c:pt>
                <c:pt idx="165">
                  <c:v>2023/06/15</c:v>
                </c:pt>
                <c:pt idx="166">
                  <c:v>2023/06/16</c:v>
                </c:pt>
                <c:pt idx="167">
                  <c:v>2023/06/17</c:v>
                </c:pt>
                <c:pt idx="168">
                  <c:v>2023/06/18</c:v>
                </c:pt>
                <c:pt idx="169">
                  <c:v>2023/06/19</c:v>
                </c:pt>
                <c:pt idx="170">
                  <c:v>2023/06/20</c:v>
                </c:pt>
                <c:pt idx="171">
                  <c:v>2023/06/21</c:v>
                </c:pt>
                <c:pt idx="172">
                  <c:v>2023/06/22</c:v>
                </c:pt>
                <c:pt idx="173">
                  <c:v>2023/06/23</c:v>
                </c:pt>
                <c:pt idx="174">
                  <c:v>2023/06/24</c:v>
                </c:pt>
                <c:pt idx="175">
                  <c:v>2023/06/25</c:v>
                </c:pt>
                <c:pt idx="176">
                  <c:v>2023/06/26</c:v>
                </c:pt>
                <c:pt idx="177">
                  <c:v>2023/06/27</c:v>
                </c:pt>
                <c:pt idx="178">
                  <c:v>2023/06/28</c:v>
                </c:pt>
                <c:pt idx="179">
                  <c:v>2023/06/29</c:v>
                </c:pt>
                <c:pt idx="180">
                  <c:v>2023/06/30</c:v>
                </c:pt>
              </c:strCache>
            </c:strRef>
          </c:cat>
          <c:val>
            <c:numRef>
              <c:f>Sheet1!$D$44:$D$225</c:f>
              <c:numCache>
                <c:formatCode>General</c:formatCode>
                <c:ptCount val="181"/>
                <c:pt idx="0">
                  <c:v>788.35</c:v>
                </c:pt>
                <c:pt idx="1">
                  <c:v>649.05000000000007</c:v>
                </c:pt>
                <c:pt idx="2">
                  <c:v>756.00000000000011</c:v>
                </c:pt>
                <c:pt idx="3">
                  <c:v>630.19999999999993</c:v>
                </c:pt>
                <c:pt idx="4">
                  <c:v>800.9000000000002</c:v>
                </c:pt>
                <c:pt idx="5">
                  <c:v>790.6</c:v>
                </c:pt>
                <c:pt idx="6">
                  <c:v>788.25000000000011</c:v>
                </c:pt>
                <c:pt idx="7">
                  <c:v>972.55000000000018</c:v>
                </c:pt>
                <c:pt idx="8">
                  <c:v>1008.2000000000003</c:v>
                </c:pt>
                <c:pt idx="9">
                  <c:v>930.55000000000018</c:v>
                </c:pt>
                <c:pt idx="10">
                  <c:v>841.05000000000041</c:v>
                </c:pt>
                <c:pt idx="11">
                  <c:v>915.10000000000025</c:v>
                </c:pt>
                <c:pt idx="12">
                  <c:v>965.2000000000005</c:v>
                </c:pt>
                <c:pt idx="13">
                  <c:v>775</c:v>
                </c:pt>
                <c:pt idx="14">
                  <c:v>856.35000000000025</c:v>
                </c:pt>
                <c:pt idx="15">
                  <c:v>850.68000000000018</c:v>
                </c:pt>
                <c:pt idx="16">
                  <c:v>788.90000000000009</c:v>
                </c:pt>
                <c:pt idx="17">
                  <c:v>825.83000000000038</c:v>
                </c:pt>
                <c:pt idx="18">
                  <c:v>788.05</c:v>
                </c:pt>
                <c:pt idx="19">
                  <c:v>791.55</c:v>
                </c:pt>
                <c:pt idx="20">
                  <c:v>1014.9999999999998</c:v>
                </c:pt>
                <c:pt idx="21">
                  <c:v>1003.0800000000003</c:v>
                </c:pt>
                <c:pt idx="22">
                  <c:v>898.75</c:v>
                </c:pt>
                <c:pt idx="23">
                  <c:v>1105.7999999999997</c:v>
                </c:pt>
                <c:pt idx="24">
                  <c:v>1063.8500000000001</c:v>
                </c:pt>
                <c:pt idx="25">
                  <c:v>1067.3500000000001</c:v>
                </c:pt>
                <c:pt idx="26">
                  <c:v>1143.5</c:v>
                </c:pt>
                <c:pt idx="27">
                  <c:v>604.19999999999993</c:v>
                </c:pt>
                <c:pt idx="28">
                  <c:v>627.90000000000009</c:v>
                </c:pt>
                <c:pt idx="29">
                  <c:v>737.4100000000002</c:v>
                </c:pt>
                <c:pt idx="30">
                  <c:v>764.23000000000013</c:v>
                </c:pt>
                <c:pt idx="31">
                  <c:v>783.19999999999993</c:v>
                </c:pt>
                <c:pt idx="32">
                  <c:v>678.15</c:v>
                </c:pt>
                <c:pt idx="33">
                  <c:v>755.25</c:v>
                </c:pt>
                <c:pt idx="34">
                  <c:v>881.1</c:v>
                </c:pt>
                <c:pt idx="35">
                  <c:v>724.09999999999991</c:v>
                </c:pt>
                <c:pt idx="36">
                  <c:v>751.90000000000032</c:v>
                </c:pt>
                <c:pt idx="37">
                  <c:v>737</c:v>
                </c:pt>
                <c:pt idx="38">
                  <c:v>883.70000000000016</c:v>
                </c:pt>
                <c:pt idx="39">
                  <c:v>884.57999999999981</c:v>
                </c:pt>
                <c:pt idx="40">
                  <c:v>961.30000000000018</c:v>
                </c:pt>
                <c:pt idx="41">
                  <c:v>825.48000000000047</c:v>
                </c:pt>
                <c:pt idx="42">
                  <c:v>1087.5999999999999</c:v>
                </c:pt>
                <c:pt idx="43">
                  <c:v>1018.4300000000001</c:v>
                </c:pt>
                <c:pt idx="44">
                  <c:v>763.23</c:v>
                </c:pt>
                <c:pt idx="45">
                  <c:v>822.85</c:v>
                </c:pt>
                <c:pt idx="46">
                  <c:v>923.8000000000003</c:v>
                </c:pt>
                <c:pt idx="47">
                  <c:v>695.55000000000041</c:v>
                </c:pt>
                <c:pt idx="48">
                  <c:v>746.45</c:v>
                </c:pt>
                <c:pt idx="49">
                  <c:v>891.00000000000011</c:v>
                </c:pt>
                <c:pt idx="50">
                  <c:v>1056.75</c:v>
                </c:pt>
                <c:pt idx="51">
                  <c:v>954.40000000000009</c:v>
                </c:pt>
                <c:pt idx="52">
                  <c:v>1060.5</c:v>
                </c:pt>
                <c:pt idx="53">
                  <c:v>952.73</c:v>
                </c:pt>
                <c:pt idx="54">
                  <c:v>1138.7</c:v>
                </c:pt>
                <c:pt idx="55">
                  <c:v>1156.6500000000001</c:v>
                </c:pt>
                <c:pt idx="56">
                  <c:v>997.4</c:v>
                </c:pt>
                <c:pt idx="57">
                  <c:v>1469.2499999999998</c:v>
                </c:pt>
                <c:pt idx="58">
                  <c:v>719.00000000000011</c:v>
                </c:pt>
                <c:pt idx="59">
                  <c:v>978.7</c:v>
                </c:pt>
                <c:pt idx="60">
                  <c:v>886.90000000000009</c:v>
                </c:pt>
                <c:pt idx="61">
                  <c:v>957.25</c:v>
                </c:pt>
                <c:pt idx="62">
                  <c:v>904.75</c:v>
                </c:pt>
                <c:pt idx="63">
                  <c:v>944.14999999999986</c:v>
                </c:pt>
                <c:pt idx="64">
                  <c:v>950.35</c:v>
                </c:pt>
                <c:pt idx="65">
                  <c:v>746.15000000000009</c:v>
                </c:pt>
                <c:pt idx="66">
                  <c:v>1130.0999999999999</c:v>
                </c:pt>
                <c:pt idx="67">
                  <c:v>1282.4400000000003</c:v>
                </c:pt>
                <c:pt idx="68">
                  <c:v>1108.2000000000005</c:v>
                </c:pt>
                <c:pt idx="69">
                  <c:v>1075.6000000000004</c:v>
                </c:pt>
                <c:pt idx="70">
                  <c:v>1146.1500000000001</c:v>
                </c:pt>
                <c:pt idx="71">
                  <c:v>1340.6499999999999</c:v>
                </c:pt>
                <c:pt idx="72">
                  <c:v>966.28000000000031</c:v>
                </c:pt>
                <c:pt idx="73">
                  <c:v>915.30000000000018</c:v>
                </c:pt>
                <c:pt idx="74">
                  <c:v>1094.5500000000002</c:v>
                </c:pt>
                <c:pt idx="75">
                  <c:v>952.85</c:v>
                </c:pt>
                <c:pt idx="76">
                  <c:v>1037.53</c:v>
                </c:pt>
                <c:pt idx="77">
                  <c:v>766.35000000000025</c:v>
                </c:pt>
                <c:pt idx="78">
                  <c:v>1035.1000000000004</c:v>
                </c:pt>
                <c:pt idx="79">
                  <c:v>1057.2500000000002</c:v>
                </c:pt>
                <c:pt idx="80">
                  <c:v>1235.6599999999999</c:v>
                </c:pt>
                <c:pt idx="81">
                  <c:v>1158.2499999999995</c:v>
                </c:pt>
                <c:pt idx="82">
                  <c:v>1447.1000000000001</c:v>
                </c:pt>
                <c:pt idx="83">
                  <c:v>1348.8999999999996</c:v>
                </c:pt>
                <c:pt idx="84">
                  <c:v>1130.5500000000002</c:v>
                </c:pt>
                <c:pt idx="85">
                  <c:v>1489.7499999999998</c:v>
                </c:pt>
                <c:pt idx="86">
                  <c:v>945.25000000000023</c:v>
                </c:pt>
                <c:pt idx="87">
                  <c:v>840.3000000000003</c:v>
                </c:pt>
                <c:pt idx="88">
                  <c:v>966.79000000000008</c:v>
                </c:pt>
                <c:pt idx="89">
                  <c:v>1049.53</c:v>
                </c:pt>
                <c:pt idx="90">
                  <c:v>1168.05</c:v>
                </c:pt>
                <c:pt idx="91">
                  <c:v>1002.2000000000002</c:v>
                </c:pt>
                <c:pt idx="92">
                  <c:v>1127.5500000000002</c:v>
                </c:pt>
                <c:pt idx="93">
                  <c:v>1092.0000000000002</c:v>
                </c:pt>
                <c:pt idx="94">
                  <c:v>1202.2499999999998</c:v>
                </c:pt>
                <c:pt idx="95">
                  <c:v>1080.2500000000002</c:v>
                </c:pt>
                <c:pt idx="96">
                  <c:v>1014.7500000000001</c:v>
                </c:pt>
                <c:pt idx="97">
                  <c:v>1513.3500000000001</c:v>
                </c:pt>
                <c:pt idx="98">
                  <c:v>1465.3000000000006</c:v>
                </c:pt>
                <c:pt idx="99">
                  <c:v>1453.8000000000006</c:v>
                </c:pt>
                <c:pt idx="100">
                  <c:v>1195.8300000000002</c:v>
                </c:pt>
                <c:pt idx="101">
                  <c:v>1512.5500000000002</c:v>
                </c:pt>
                <c:pt idx="102">
                  <c:v>1247.4300000000005</c:v>
                </c:pt>
                <c:pt idx="103">
                  <c:v>1116.9599999999996</c:v>
                </c:pt>
                <c:pt idx="104">
                  <c:v>1270.0499999999995</c:v>
                </c:pt>
                <c:pt idx="105">
                  <c:v>1462.8799999999999</c:v>
                </c:pt>
                <c:pt idx="106">
                  <c:v>1150.0500000000002</c:v>
                </c:pt>
                <c:pt idx="107">
                  <c:v>1164.6800000000005</c:v>
                </c:pt>
                <c:pt idx="108">
                  <c:v>1130.1999999999998</c:v>
                </c:pt>
                <c:pt idx="109">
                  <c:v>1443.4299999999992</c:v>
                </c:pt>
                <c:pt idx="110">
                  <c:v>1381.65</c:v>
                </c:pt>
                <c:pt idx="111">
                  <c:v>1634.1799999999998</c:v>
                </c:pt>
                <c:pt idx="112">
                  <c:v>1522.7599999999991</c:v>
                </c:pt>
                <c:pt idx="113">
                  <c:v>1558.8999999999985</c:v>
                </c:pt>
                <c:pt idx="114">
                  <c:v>1664.3499999999988</c:v>
                </c:pt>
                <c:pt idx="115">
                  <c:v>1684.45</c:v>
                </c:pt>
                <c:pt idx="116">
                  <c:v>1686.1000000000001</c:v>
                </c:pt>
                <c:pt idx="117">
                  <c:v>1111.1500000000001</c:v>
                </c:pt>
                <c:pt idx="118">
                  <c:v>936.89999999999986</c:v>
                </c:pt>
                <c:pt idx="119">
                  <c:v>1165.3300000000004</c:v>
                </c:pt>
                <c:pt idx="120">
                  <c:v>1475.4000000000003</c:v>
                </c:pt>
                <c:pt idx="121">
                  <c:v>1276.5000000000005</c:v>
                </c:pt>
                <c:pt idx="122">
                  <c:v>1401.6500000000003</c:v>
                </c:pt>
                <c:pt idx="123">
                  <c:v>1431.3000000000002</c:v>
                </c:pt>
                <c:pt idx="124">
                  <c:v>1528.6500000000005</c:v>
                </c:pt>
                <c:pt idx="125">
                  <c:v>1479</c:v>
                </c:pt>
                <c:pt idx="126">
                  <c:v>1168.5500000000004</c:v>
                </c:pt>
                <c:pt idx="127">
                  <c:v>1869.15</c:v>
                </c:pt>
                <c:pt idx="128">
                  <c:v>1822.660000000001</c:v>
                </c:pt>
                <c:pt idx="129">
                  <c:v>1596.8000000000002</c:v>
                </c:pt>
                <c:pt idx="130">
                  <c:v>1549.7500000000007</c:v>
                </c:pt>
                <c:pt idx="131">
                  <c:v>1609.65</c:v>
                </c:pt>
                <c:pt idx="132">
                  <c:v>1899.0800000000002</c:v>
                </c:pt>
                <c:pt idx="133">
                  <c:v>1590.9399999999994</c:v>
                </c:pt>
                <c:pt idx="134">
                  <c:v>1611.4499999999994</c:v>
                </c:pt>
                <c:pt idx="135">
                  <c:v>1684.1999999999996</c:v>
                </c:pt>
                <c:pt idx="136">
                  <c:v>1684.1499999999994</c:v>
                </c:pt>
                <c:pt idx="137">
                  <c:v>1668.1999999999998</c:v>
                </c:pt>
                <c:pt idx="138">
                  <c:v>1564.3499999999992</c:v>
                </c:pt>
                <c:pt idx="139">
                  <c:v>1837.399999999999</c:v>
                </c:pt>
                <c:pt idx="140">
                  <c:v>1716.9499999999989</c:v>
                </c:pt>
                <c:pt idx="141">
                  <c:v>2257.059999999999</c:v>
                </c:pt>
                <c:pt idx="142">
                  <c:v>1753.8799999999994</c:v>
                </c:pt>
                <c:pt idx="143">
                  <c:v>1968.5999999999995</c:v>
                </c:pt>
                <c:pt idx="144">
                  <c:v>2005.299999999999</c:v>
                </c:pt>
                <c:pt idx="145">
                  <c:v>1966.9999999999991</c:v>
                </c:pt>
                <c:pt idx="146">
                  <c:v>2242.849999999999</c:v>
                </c:pt>
                <c:pt idx="147">
                  <c:v>1461.05</c:v>
                </c:pt>
                <c:pt idx="148">
                  <c:v>1197.2500000000002</c:v>
                </c:pt>
                <c:pt idx="149">
                  <c:v>1732.0300000000002</c:v>
                </c:pt>
                <c:pt idx="150">
                  <c:v>1649.2699999999998</c:v>
                </c:pt>
                <c:pt idx="151">
                  <c:v>1602.9500000000007</c:v>
                </c:pt>
                <c:pt idx="152">
                  <c:v>1439.4500000000007</c:v>
                </c:pt>
                <c:pt idx="153">
                  <c:v>1600.3500000000001</c:v>
                </c:pt>
                <c:pt idx="154">
                  <c:v>1595.35</c:v>
                </c:pt>
                <c:pt idx="155">
                  <c:v>1537.0000000000002</c:v>
                </c:pt>
                <c:pt idx="156">
                  <c:v>1590.4000000000012</c:v>
                </c:pt>
                <c:pt idx="157">
                  <c:v>1282.0500000000002</c:v>
                </c:pt>
                <c:pt idx="158">
                  <c:v>1954.8000000000002</c:v>
                </c:pt>
                <c:pt idx="159">
                  <c:v>2159.0800000000017</c:v>
                </c:pt>
                <c:pt idx="160">
                  <c:v>1886.5999999999997</c:v>
                </c:pt>
                <c:pt idx="161">
                  <c:v>1712.43</c:v>
                </c:pt>
                <c:pt idx="162">
                  <c:v>1977.5000000000002</c:v>
                </c:pt>
                <c:pt idx="163">
                  <c:v>2215.1099999999992</c:v>
                </c:pt>
                <c:pt idx="164">
                  <c:v>1751.3599999999997</c:v>
                </c:pt>
                <c:pt idx="165">
                  <c:v>1644.85</c:v>
                </c:pt>
                <c:pt idx="166">
                  <c:v>1805.6799999999996</c:v>
                </c:pt>
                <c:pt idx="167">
                  <c:v>1724.8499999999992</c:v>
                </c:pt>
                <c:pt idx="168">
                  <c:v>1805.2799999999988</c:v>
                </c:pt>
                <c:pt idx="169">
                  <c:v>1733.3999999999994</c:v>
                </c:pt>
                <c:pt idx="170">
                  <c:v>1929.6299999999992</c:v>
                </c:pt>
                <c:pt idx="171">
                  <c:v>1890.299999999999</c:v>
                </c:pt>
                <c:pt idx="172">
                  <c:v>2145.9499999999985</c:v>
                </c:pt>
                <c:pt idx="173">
                  <c:v>1933.3799999999985</c:v>
                </c:pt>
                <c:pt idx="174">
                  <c:v>2097.7499999999982</c:v>
                </c:pt>
                <c:pt idx="175">
                  <c:v>2244.9499999999994</c:v>
                </c:pt>
                <c:pt idx="176">
                  <c:v>2154.6999999999998</c:v>
                </c:pt>
                <c:pt idx="177">
                  <c:v>2437.3999999999992</c:v>
                </c:pt>
                <c:pt idx="178">
                  <c:v>1524.9499999999996</c:v>
                </c:pt>
                <c:pt idx="179">
                  <c:v>1299.450000000001</c:v>
                </c:pt>
                <c:pt idx="180">
                  <c:v>1768.7399999999993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6807-DE44-B44F-46CB457D31F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130467008"/>
        <c:axId val="2130468720"/>
      </c:lineChart>
      <c:catAx>
        <c:axId val="21304670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30468720"/>
        <c:crosses val="autoZero"/>
        <c:auto val="1"/>
        <c:lblAlgn val="ctr"/>
        <c:lblOffset val="100"/>
        <c:noMultiLvlLbl val="0"/>
      </c:catAx>
      <c:valAx>
        <c:axId val="213046872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3046700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solidFill>
        <a:schemeClr val="tx1"/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ac7ecdd8c3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6" name="Google Shape;606;gac7ecdd8c3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gac7ecdd8c3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0" name="Google Shape;640;gac7ecdd8c3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114d4dce063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0" name="Google Shape;660;g114d4dce063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gaca93be222_2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1" name="Google Shape;711;gaca93be222_2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11540c824b9_3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2" name="Google Shape;702;g11540c824b9_3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114d4dce063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" name="Google Shape;748;g114d4dce063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6">
          <a:extLst>
            <a:ext uri="{FF2B5EF4-FFF2-40B4-BE49-F238E27FC236}">
              <a16:creationId xmlns:a16="http://schemas.microsoft.com/office/drawing/2014/main" id="{B97A9DD9-1B92-5822-CA2F-1F395B1D04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114d4dce063_0_95:notes">
            <a:extLst>
              <a:ext uri="{FF2B5EF4-FFF2-40B4-BE49-F238E27FC236}">
                <a16:creationId xmlns:a16="http://schemas.microsoft.com/office/drawing/2014/main" id="{4CA6FF6B-DC85-6A4C-8548-5737637E1C0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" name="Google Shape;748;g114d4dce063_0_95:notes">
            <a:extLst>
              <a:ext uri="{FF2B5EF4-FFF2-40B4-BE49-F238E27FC236}">
                <a16:creationId xmlns:a16="http://schemas.microsoft.com/office/drawing/2014/main" id="{8E904E2A-E96B-24A7-D387-0F37A26B1EA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43717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3" name="Google Shape;1783;g11540c824b9_3_5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4" name="Google Shape;1784;g11540c824b9_3_5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4607922" y="159125"/>
            <a:ext cx="4368752" cy="4825250"/>
            <a:chOff x="164875" y="162825"/>
            <a:chExt cx="8832900" cy="4825250"/>
          </a:xfrm>
        </p:grpSpPr>
        <p:sp>
          <p:nvSpPr>
            <p:cNvPr id="10" name="Google Shape;10;p2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11" name="Google Shape;11;p2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12" name="Google Shape;12;p2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" name="Google Shape;13;p2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14" name="Google Shape;14;p2"/>
          <p:cNvCxnSpPr/>
          <p:nvPr/>
        </p:nvCxnSpPr>
        <p:spPr>
          <a:xfrm>
            <a:off x="5120369" y="1669750"/>
            <a:ext cx="3351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" name="Google Shape;15;p2"/>
          <p:cNvCxnSpPr/>
          <p:nvPr/>
        </p:nvCxnSpPr>
        <p:spPr>
          <a:xfrm>
            <a:off x="5120369" y="3565200"/>
            <a:ext cx="3351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5033375" y="1804174"/>
            <a:ext cx="3525600" cy="172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009069" y="3772920"/>
            <a:ext cx="3574200" cy="31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cxnSp>
        <p:nvCxnSpPr>
          <p:cNvPr id="18" name="Google Shape;18;p2"/>
          <p:cNvCxnSpPr/>
          <p:nvPr/>
        </p:nvCxnSpPr>
        <p:spPr>
          <a:xfrm>
            <a:off x="4619800" y="4984375"/>
            <a:ext cx="4368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31"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2" name="Google Shape;582;p54"/>
          <p:cNvGrpSpPr/>
          <p:nvPr/>
        </p:nvGrpSpPr>
        <p:grpSpPr>
          <a:xfrm rot="10800000" flipH="1"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583" name="Google Shape;583;p54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584" name="Google Shape;584;p54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585" name="Google Shape;585;p54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6" name="Google Shape;586;p54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587" name="Google Shape;587;p54"/>
          <p:cNvSpPr/>
          <p:nvPr/>
        </p:nvSpPr>
        <p:spPr>
          <a:xfrm>
            <a:off x="2667000" y="1052550"/>
            <a:ext cx="3810000" cy="30384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32"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9" name="Google Shape;589;p55"/>
          <p:cNvGrpSpPr/>
          <p:nvPr/>
        </p:nvGrpSpPr>
        <p:grpSpPr>
          <a:xfrm rot="10800000" flipH="1"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590" name="Google Shape;590;p55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591" name="Google Shape;591;p55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592" name="Google Shape;592;p55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3" name="Google Shape;593;p55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APTION_ONLY_1">
    <p:bg>
      <p:bgPr>
        <a:solidFill>
          <a:schemeClr val="dk2"/>
        </a:solidFill>
        <a:effectLst/>
      </p:bgPr>
    </p:bg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5" name="Google Shape;595;p56"/>
          <p:cNvGrpSpPr/>
          <p:nvPr/>
        </p:nvGrpSpPr>
        <p:grpSpPr>
          <a:xfrm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596" name="Google Shape;596;p56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597" name="Google Shape;597;p56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598" name="Google Shape;598;p56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9" name="Google Shape;599;p56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lt1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Google Shape;88;p9"/>
          <p:cNvGrpSpPr/>
          <p:nvPr/>
        </p:nvGrpSpPr>
        <p:grpSpPr>
          <a:xfrm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89" name="Google Shape;89;p9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90" name="Google Shape;90;p9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91" name="Google Shape;91;p9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2" name="Google Shape;92;p9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93" name="Google Shape;93;p9"/>
          <p:cNvSpPr txBox="1">
            <a:spLocks noGrp="1"/>
          </p:cNvSpPr>
          <p:nvPr>
            <p:ph type="title"/>
          </p:nvPr>
        </p:nvSpPr>
        <p:spPr>
          <a:xfrm>
            <a:off x="4572000" y="1266939"/>
            <a:ext cx="3809400" cy="131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1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94" name="Google Shape;94;p9"/>
          <p:cNvSpPr txBox="1">
            <a:spLocks noGrp="1"/>
          </p:cNvSpPr>
          <p:nvPr>
            <p:ph type="subTitle" idx="1"/>
          </p:nvPr>
        </p:nvSpPr>
        <p:spPr>
          <a:xfrm>
            <a:off x="4572000" y="2803600"/>
            <a:ext cx="2807700" cy="100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ITLE_ONLY_1">
    <p:bg>
      <p:bgPr>
        <a:solidFill>
          <a:schemeClr val="lt1"/>
        </a:solidFill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" name="Google Shape;112;p13"/>
          <p:cNvGrpSpPr/>
          <p:nvPr/>
        </p:nvGrpSpPr>
        <p:grpSpPr>
          <a:xfrm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113" name="Google Shape;113;p13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114" name="Google Shape;114;p13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115" name="Google Shape;115;p13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6" name="Google Shape;116;p13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117" name="Google Shape;117;p13"/>
          <p:cNvSpPr txBox="1">
            <a:spLocks noGrp="1"/>
          </p:cNvSpPr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13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1231823"/>
            <a:ext cx="1365600" cy="101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6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19" name="Google Shape;119;p13"/>
          <p:cNvSpPr txBox="1">
            <a:spLocks noGrp="1"/>
          </p:cNvSpPr>
          <p:nvPr>
            <p:ph type="subTitle" idx="1"/>
          </p:nvPr>
        </p:nvSpPr>
        <p:spPr>
          <a:xfrm>
            <a:off x="2230550" y="1664131"/>
            <a:ext cx="1827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13"/>
          <p:cNvSpPr txBox="1">
            <a:spLocks noGrp="1"/>
          </p:cNvSpPr>
          <p:nvPr>
            <p:ph type="subTitle" idx="3"/>
          </p:nvPr>
        </p:nvSpPr>
        <p:spPr>
          <a:xfrm>
            <a:off x="2230550" y="1376678"/>
            <a:ext cx="1827300" cy="3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121" name="Google Shape;121;p13"/>
          <p:cNvSpPr txBox="1">
            <a:spLocks noGrp="1"/>
          </p:cNvSpPr>
          <p:nvPr>
            <p:ph type="title" idx="4" hasCustomPrompt="1"/>
          </p:nvPr>
        </p:nvSpPr>
        <p:spPr>
          <a:xfrm>
            <a:off x="4740400" y="1231823"/>
            <a:ext cx="1365600" cy="101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6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2" name="Google Shape;122;p13"/>
          <p:cNvSpPr txBox="1">
            <a:spLocks noGrp="1"/>
          </p:cNvSpPr>
          <p:nvPr>
            <p:ph type="subTitle" idx="5"/>
          </p:nvPr>
        </p:nvSpPr>
        <p:spPr>
          <a:xfrm>
            <a:off x="6291900" y="1664131"/>
            <a:ext cx="1827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13"/>
          <p:cNvSpPr txBox="1">
            <a:spLocks noGrp="1"/>
          </p:cNvSpPr>
          <p:nvPr>
            <p:ph type="subTitle" idx="6"/>
          </p:nvPr>
        </p:nvSpPr>
        <p:spPr>
          <a:xfrm>
            <a:off x="6291900" y="1376678"/>
            <a:ext cx="1827300" cy="3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124" name="Google Shape;124;p13"/>
          <p:cNvSpPr txBox="1">
            <a:spLocks noGrp="1"/>
          </p:cNvSpPr>
          <p:nvPr>
            <p:ph type="title" idx="7" hasCustomPrompt="1"/>
          </p:nvPr>
        </p:nvSpPr>
        <p:spPr>
          <a:xfrm>
            <a:off x="720000" y="2449189"/>
            <a:ext cx="1365600" cy="101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6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5" name="Google Shape;125;p13"/>
          <p:cNvSpPr txBox="1">
            <a:spLocks noGrp="1"/>
          </p:cNvSpPr>
          <p:nvPr>
            <p:ph type="subTitle" idx="8"/>
          </p:nvPr>
        </p:nvSpPr>
        <p:spPr>
          <a:xfrm>
            <a:off x="2230550" y="2883387"/>
            <a:ext cx="1827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13"/>
          <p:cNvSpPr txBox="1">
            <a:spLocks noGrp="1"/>
          </p:cNvSpPr>
          <p:nvPr>
            <p:ph type="subTitle" idx="9"/>
          </p:nvPr>
        </p:nvSpPr>
        <p:spPr>
          <a:xfrm>
            <a:off x="2230550" y="2588838"/>
            <a:ext cx="1827300" cy="3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127" name="Google Shape;127;p13"/>
          <p:cNvSpPr txBox="1">
            <a:spLocks noGrp="1"/>
          </p:cNvSpPr>
          <p:nvPr>
            <p:ph type="title" idx="13" hasCustomPrompt="1"/>
          </p:nvPr>
        </p:nvSpPr>
        <p:spPr>
          <a:xfrm>
            <a:off x="4740400" y="2449189"/>
            <a:ext cx="1365600" cy="101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6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8" name="Google Shape;128;p13"/>
          <p:cNvSpPr txBox="1">
            <a:spLocks noGrp="1"/>
          </p:cNvSpPr>
          <p:nvPr>
            <p:ph type="subTitle" idx="14"/>
          </p:nvPr>
        </p:nvSpPr>
        <p:spPr>
          <a:xfrm>
            <a:off x="6291900" y="2883387"/>
            <a:ext cx="1827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13"/>
          <p:cNvSpPr txBox="1">
            <a:spLocks noGrp="1"/>
          </p:cNvSpPr>
          <p:nvPr>
            <p:ph type="subTitle" idx="15"/>
          </p:nvPr>
        </p:nvSpPr>
        <p:spPr>
          <a:xfrm>
            <a:off x="6291900" y="2588838"/>
            <a:ext cx="1827300" cy="3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1">
  <p:cSld name="CUSTOM_1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1" name="Google Shape;131;p14"/>
          <p:cNvGrpSpPr/>
          <p:nvPr/>
        </p:nvGrpSpPr>
        <p:grpSpPr>
          <a:xfrm rot="10800000" flipH="1"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132" name="Google Shape;132;p14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133" name="Google Shape;133;p14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134" name="Google Shape;134;p14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5" name="Google Shape;135;p14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136" name="Google Shape;136;p14"/>
          <p:cNvSpPr txBox="1">
            <a:spLocks noGrp="1"/>
          </p:cNvSpPr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14"/>
          <p:cNvSpPr txBox="1">
            <a:spLocks noGrp="1"/>
          </p:cNvSpPr>
          <p:nvPr>
            <p:ph type="title" idx="2" hasCustomPrompt="1"/>
          </p:nvPr>
        </p:nvSpPr>
        <p:spPr>
          <a:xfrm>
            <a:off x="1157052" y="1129425"/>
            <a:ext cx="1602600" cy="65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8" name="Google Shape;138;p14"/>
          <p:cNvSpPr txBox="1">
            <a:spLocks noGrp="1"/>
          </p:cNvSpPr>
          <p:nvPr>
            <p:ph type="subTitle" idx="1"/>
          </p:nvPr>
        </p:nvSpPr>
        <p:spPr>
          <a:xfrm>
            <a:off x="721452" y="2087615"/>
            <a:ext cx="2473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14"/>
          <p:cNvSpPr txBox="1">
            <a:spLocks noGrp="1"/>
          </p:cNvSpPr>
          <p:nvPr>
            <p:ph type="subTitle" idx="3"/>
          </p:nvPr>
        </p:nvSpPr>
        <p:spPr>
          <a:xfrm>
            <a:off x="721452" y="1793068"/>
            <a:ext cx="2473800" cy="3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140" name="Google Shape;140;p14"/>
          <p:cNvSpPr txBox="1">
            <a:spLocks noGrp="1"/>
          </p:cNvSpPr>
          <p:nvPr>
            <p:ph type="title" idx="4" hasCustomPrompt="1"/>
          </p:nvPr>
        </p:nvSpPr>
        <p:spPr>
          <a:xfrm>
            <a:off x="1157052" y="2848370"/>
            <a:ext cx="1602600" cy="65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1" name="Google Shape;141;p14"/>
          <p:cNvSpPr txBox="1">
            <a:spLocks noGrp="1"/>
          </p:cNvSpPr>
          <p:nvPr>
            <p:ph type="subTitle" idx="5"/>
          </p:nvPr>
        </p:nvSpPr>
        <p:spPr>
          <a:xfrm>
            <a:off x="721452" y="3799675"/>
            <a:ext cx="2473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14"/>
          <p:cNvSpPr txBox="1">
            <a:spLocks noGrp="1"/>
          </p:cNvSpPr>
          <p:nvPr>
            <p:ph type="subTitle" idx="6"/>
          </p:nvPr>
        </p:nvSpPr>
        <p:spPr>
          <a:xfrm>
            <a:off x="721452" y="3505128"/>
            <a:ext cx="2473800" cy="3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143" name="Google Shape;143;p14"/>
          <p:cNvSpPr txBox="1">
            <a:spLocks noGrp="1"/>
          </p:cNvSpPr>
          <p:nvPr>
            <p:ph type="title" idx="7" hasCustomPrompt="1"/>
          </p:nvPr>
        </p:nvSpPr>
        <p:spPr>
          <a:xfrm>
            <a:off x="3770700" y="1124625"/>
            <a:ext cx="1602600" cy="65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4" name="Google Shape;144;p14"/>
          <p:cNvSpPr txBox="1">
            <a:spLocks noGrp="1"/>
          </p:cNvSpPr>
          <p:nvPr>
            <p:ph type="subTitle" idx="8"/>
          </p:nvPr>
        </p:nvSpPr>
        <p:spPr>
          <a:xfrm>
            <a:off x="3335100" y="2087615"/>
            <a:ext cx="2473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14"/>
          <p:cNvSpPr txBox="1">
            <a:spLocks noGrp="1"/>
          </p:cNvSpPr>
          <p:nvPr>
            <p:ph type="subTitle" idx="9"/>
          </p:nvPr>
        </p:nvSpPr>
        <p:spPr>
          <a:xfrm>
            <a:off x="3335100" y="1793068"/>
            <a:ext cx="2473800" cy="3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146" name="Google Shape;146;p14"/>
          <p:cNvSpPr txBox="1">
            <a:spLocks noGrp="1"/>
          </p:cNvSpPr>
          <p:nvPr>
            <p:ph type="title" idx="13" hasCustomPrompt="1"/>
          </p:nvPr>
        </p:nvSpPr>
        <p:spPr>
          <a:xfrm>
            <a:off x="3770700" y="2843570"/>
            <a:ext cx="1602600" cy="65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7" name="Google Shape;147;p14"/>
          <p:cNvSpPr txBox="1">
            <a:spLocks noGrp="1"/>
          </p:cNvSpPr>
          <p:nvPr>
            <p:ph type="subTitle" idx="14"/>
          </p:nvPr>
        </p:nvSpPr>
        <p:spPr>
          <a:xfrm>
            <a:off x="3335100" y="3799675"/>
            <a:ext cx="2473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14"/>
          <p:cNvSpPr txBox="1">
            <a:spLocks noGrp="1"/>
          </p:cNvSpPr>
          <p:nvPr>
            <p:ph type="subTitle" idx="15"/>
          </p:nvPr>
        </p:nvSpPr>
        <p:spPr>
          <a:xfrm>
            <a:off x="3335100" y="3505128"/>
            <a:ext cx="2473800" cy="3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149" name="Google Shape;149;p14"/>
          <p:cNvSpPr txBox="1">
            <a:spLocks noGrp="1"/>
          </p:cNvSpPr>
          <p:nvPr>
            <p:ph type="title" idx="16" hasCustomPrompt="1"/>
          </p:nvPr>
        </p:nvSpPr>
        <p:spPr>
          <a:xfrm>
            <a:off x="6384348" y="1129425"/>
            <a:ext cx="1602600" cy="65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0" name="Google Shape;150;p14"/>
          <p:cNvSpPr txBox="1">
            <a:spLocks noGrp="1"/>
          </p:cNvSpPr>
          <p:nvPr>
            <p:ph type="subTitle" idx="17"/>
          </p:nvPr>
        </p:nvSpPr>
        <p:spPr>
          <a:xfrm>
            <a:off x="5948748" y="2087615"/>
            <a:ext cx="2473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14"/>
          <p:cNvSpPr txBox="1">
            <a:spLocks noGrp="1"/>
          </p:cNvSpPr>
          <p:nvPr>
            <p:ph type="subTitle" idx="18"/>
          </p:nvPr>
        </p:nvSpPr>
        <p:spPr>
          <a:xfrm>
            <a:off x="5948748" y="1793068"/>
            <a:ext cx="2473800" cy="3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152" name="Google Shape;152;p14"/>
          <p:cNvSpPr txBox="1">
            <a:spLocks noGrp="1"/>
          </p:cNvSpPr>
          <p:nvPr>
            <p:ph type="title" idx="19" hasCustomPrompt="1"/>
          </p:nvPr>
        </p:nvSpPr>
        <p:spPr>
          <a:xfrm>
            <a:off x="6384348" y="2848370"/>
            <a:ext cx="1602600" cy="65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3" name="Google Shape;153;p14"/>
          <p:cNvSpPr txBox="1">
            <a:spLocks noGrp="1"/>
          </p:cNvSpPr>
          <p:nvPr>
            <p:ph type="subTitle" idx="20"/>
          </p:nvPr>
        </p:nvSpPr>
        <p:spPr>
          <a:xfrm>
            <a:off x="5948748" y="3799675"/>
            <a:ext cx="2473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14"/>
          <p:cNvSpPr txBox="1">
            <a:spLocks noGrp="1"/>
          </p:cNvSpPr>
          <p:nvPr>
            <p:ph type="subTitle" idx="21"/>
          </p:nvPr>
        </p:nvSpPr>
        <p:spPr>
          <a:xfrm>
            <a:off x="5948748" y="3505128"/>
            <a:ext cx="2473800" cy="3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">
  <p:cSld name="CUSTOM_3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4" name="Google Shape;164;p16"/>
          <p:cNvGrpSpPr/>
          <p:nvPr/>
        </p:nvGrpSpPr>
        <p:grpSpPr>
          <a:xfrm rot="10800000" flipH="1"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165" name="Google Shape;165;p16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166" name="Google Shape;166;p16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167" name="Google Shape;167;p16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8" name="Google Shape;168;p16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169" name="Google Shape;169;p16"/>
          <p:cNvSpPr txBox="1">
            <a:spLocks noGrp="1"/>
          </p:cNvSpPr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p16"/>
          <p:cNvSpPr txBox="1">
            <a:spLocks noGrp="1"/>
          </p:cNvSpPr>
          <p:nvPr>
            <p:ph type="subTitle" idx="1"/>
          </p:nvPr>
        </p:nvSpPr>
        <p:spPr>
          <a:xfrm>
            <a:off x="3579382" y="1959537"/>
            <a:ext cx="2311500" cy="78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p16"/>
          <p:cNvSpPr txBox="1">
            <a:spLocks noGrp="1"/>
          </p:cNvSpPr>
          <p:nvPr>
            <p:ph type="subTitle" idx="2"/>
          </p:nvPr>
        </p:nvSpPr>
        <p:spPr>
          <a:xfrm>
            <a:off x="3579382" y="1513862"/>
            <a:ext cx="2311500" cy="3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172" name="Google Shape;172;p16"/>
          <p:cNvSpPr txBox="1">
            <a:spLocks noGrp="1"/>
          </p:cNvSpPr>
          <p:nvPr>
            <p:ph type="subTitle" idx="3"/>
          </p:nvPr>
        </p:nvSpPr>
        <p:spPr>
          <a:xfrm>
            <a:off x="6116285" y="1959323"/>
            <a:ext cx="2311500" cy="78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16"/>
          <p:cNvSpPr txBox="1">
            <a:spLocks noGrp="1"/>
          </p:cNvSpPr>
          <p:nvPr>
            <p:ph type="subTitle" idx="4"/>
          </p:nvPr>
        </p:nvSpPr>
        <p:spPr>
          <a:xfrm>
            <a:off x="6116280" y="1513649"/>
            <a:ext cx="2311500" cy="3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174" name="Google Shape;174;p16"/>
          <p:cNvSpPr txBox="1">
            <a:spLocks noGrp="1"/>
          </p:cNvSpPr>
          <p:nvPr>
            <p:ph type="subTitle" idx="5"/>
          </p:nvPr>
        </p:nvSpPr>
        <p:spPr>
          <a:xfrm>
            <a:off x="3579382" y="3708439"/>
            <a:ext cx="2311500" cy="78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16"/>
          <p:cNvSpPr txBox="1">
            <a:spLocks noGrp="1"/>
          </p:cNvSpPr>
          <p:nvPr>
            <p:ph type="subTitle" idx="6"/>
          </p:nvPr>
        </p:nvSpPr>
        <p:spPr>
          <a:xfrm>
            <a:off x="3579382" y="3245264"/>
            <a:ext cx="2311500" cy="3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176" name="Google Shape;176;p16"/>
          <p:cNvSpPr txBox="1">
            <a:spLocks noGrp="1"/>
          </p:cNvSpPr>
          <p:nvPr>
            <p:ph type="subTitle" idx="7"/>
          </p:nvPr>
        </p:nvSpPr>
        <p:spPr>
          <a:xfrm>
            <a:off x="6116285" y="3708439"/>
            <a:ext cx="2311500" cy="78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16"/>
          <p:cNvSpPr txBox="1">
            <a:spLocks noGrp="1"/>
          </p:cNvSpPr>
          <p:nvPr>
            <p:ph type="subTitle" idx="8"/>
          </p:nvPr>
        </p:nvSpPr>
        <p:spPr>
          <a:xfrm>
            <a:off x="6116280" y="3250064"/>
            <a:ext cx="2311500" cy="3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6"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0"/>
          <p:cNvSpPr txBox="1">
            <a:spLocks noGrp="1"/>
          </p:cNvSpPr>
          <p:nvPr>
            <p:ph type="title"/>
          </p:nvPr>
        </p:nvSpPr>
        <p:spPr>
          <a:xfrm>
            <a:off x="1962150" y="1847740"/>
            <a:ext cx="52197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grpSp>
        <p:nvGrpSpPr>
          <p:cNvPr id="203" name="Google Shape;203;p20"/>
          <p:cNvGrpSpPr/>
          <p:nvPr/>
        </p:nvGrpSpPr>
        <p:grpSpPr>
          <a:xfrm rot="10800000" flipH="1"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204" name="Google Shape;204;p20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205" name="Google Shape;205;p20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206" name="Google Shape;206;p20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7" name="Google Shape;207;p20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208" name="Google Shape;208;p20"/>
          <p:cNvSpPr txBox="1">
            <a:spLocks noGrp="1"/>
          </p:cNvSpPr>
          <p:nvPr>
            <p:ph type="title" idx="2" hasCustomPrompt="1"/>
          </p:nvPr>
        </p:nvSpPr>
        <p:spPr>
          <a:xfrm>
            <a:off x="3769050" y="543490"/>
            <a:ext cx="1605900" cy="133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8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09" name="Google Shape;209;p20"/>
          <p:cNvSpPr txBox="1">
            <a:spLocks noGrp="1"/>
          </p:cNvSpPr>
          <p:nvPr>
            <p:ph type="subTitle" idx="1"/>
          </p:nvPr>
        </p:nvSpPr>
        <p:spPr>
          <a:xfrm>
            <a:off x="1962150" y="2583042"/>
            <a:ext cx="5219700" cy="43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 2">
  <p:cSld name="CUSTOM_11">
    <p:bg>
      <p:bgPr>
        <a:solidFill>
          <a:schemeClr val="lt1"/>
        </a:solidFill>
        <a:effectLst/>
      </p:bgPr>
    </p:bg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0"/>
          <p:cNvSpPr txBox="1">
            <a:spLocks noGrp="1"/>
          </p:cNvSpPr>
          <p:nvPr>
            <p:ph type="title"/>
          </p:nvPr>
        </p:nvSpPr>
        <p:spPr>
          <a:xfrm>
            <a:off x="720000" y="550385"/>
            <a:ext cx="2906700" cy="1942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grpSp>
        <p:nvGrpSpPr>
          <p:cNvPr id="309" name="Google Shape;309;p30"/>
          <p:cNvGrpSpPr/>
          <p:nvPr/>
        </p:nvGrpSpPr>
        <p:grpSpPr>
          <a:xfrm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310" name="Google Shape;310;p30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311" name="Google Shape;311;p30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312" name="Google Shape;312;p30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3" name="Google Shape;313;p30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TITLE_ONLY_1_1_1_1">
    <p:bg>
      <p:bgPr>
        <a:solidFill>
          <a:schemeClr val="lt1"/>
        </a:solidFill>
        <a:effectLst/>
      </p:bgPr>
    </p:bg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6" name="Google Shape;576;p53"/>
          <p:cNvGrpSpPr/>
          <p:nvPr/>
        </p:nvGrpSpPr>
        <p:grpSpPr>
          <a:xfrm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577" name="Google Shape;577;p53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578" name="Google Shape;578;p53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579" name="Google Shape;579;p53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0" name="Google Shape;580;p53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342175"/>
            <a:ext cx="7704000" cy="326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Char char="●"/>
              <a:defRPr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Char char="○"/>
              <a:defRPr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Char char="■"/>
              <a:defRPr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Char char="●"/>
              <a:defRPr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Char char="○"/>
              <a:defRPr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Char char="■"/>
              <a:defRPr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Char char="●"/>
              <a:defRPr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Char char="○"/>
              <a:defRPr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Char char="■"/>
              <a:defRPr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5" r:id="rId2"/>
    <p:sldLayoutId id="2147483658" r:id="rId3"/>
    <p:sldLayoutId id="2147483659" r:id="rId4"/>
    <p:sldLayoutId id="2147483660" r:id="rId5"/>
    <p:sldLayoutId id="2147483662" r:id="rId6"/>
    <p:sldLayoutId id="2147483666" r:id="rId7"/>
    <p:sldLayoutId id="2147483676" r:id="rId8"/>
    <p:sldLayoutId id="2147483699" r:id="rId9"/>
    <p:sldLayoutId id="2147483700" r:id="rId10"/>
    <p:sldLayoutId id="2147483701" r:id="rId11"/>
    <p:sldLayoutId id="2147483702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chart" Target="../charts/char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chart" Target="../charts/char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9" name="Google Shape;609;p59"/>
          <p:cNvPicPr preferRelativeResize="0"/>
          <p:nvPr/>
        </p:nvPicPr>
        <p:blipFill rotWithShape="1">
          <a:blip r:embed="rId3">
            <a:alphaModFix/>
          </a:blip>
          <a:srcRect l="6695" r="4973"/>
          <a:stretch/>
        </p:blipFill>
        <p:spPr>
          <a:xfrm>
            <a:off x="182375" y="149200"/>
            <a:ext cx="4279699" cy="48451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11" name="Google Shape;611;p59"/>
          <p:cNvGrpSpPr/>
          <p:nvPr/>
        </p:nvGrpSpPr>
        <p:grpSpPr>
          <a:xfrm>
            <a:off x="4806519" y="348308"/>
            <a:ext cx="405100" cy="388975"/>
            <a:chOff x="6241725" y="1380875"/>
            <a:chExt cx="405100" cy="388975"/>
          </a:xfrm>
        </p:grpSpPr>
        <p:sp>
          <p:nvSpPr>
            <p:cNvPr id="612" name="Google Shape;612;p59"/>
            <p:cNvSpPr/>
            <p:nvPr/>
          </p:nvSpPr>
          <p:spPr>
            <a:xfrm>
              <a:off x="6418250" y="1380875"/>
              <a:ext cx="21850" cy="112100"/>
            </a:xfrm>
            <a:custGeom>
              <a:avLst/>
              <a:gdLst/>
              <a:ahLst/>
              <a:cxnLst/>
              <a:rect l="l" t="t" r="r" b="b"/>
              <a:pathLst>
                <a:path w="874" h="4484" extrusionOk="0">
                  <a:moveTo>
                    <a:pt x="605" y="0"/>
                  </a:moveTo>
                  <a:cubicBezTo>
                    <a:pt x="471" y="0"/>
                    <a:pt x="350" y="122"/>
                    <a:pt x="350" y="256"/>
                  </a:cubicBezTo>
                  <a:cubicBezTo>
                    <a:pt x="350" y="524"/>
                    <a:pt x="283" y="645"/>
                    <a:pt x="202" y="793"/>
                  </a:cubicBezTo>
                  <a:cubicBezTo>
                    <a:pt x="108" y="981"/>
                    <a:pt x="1" y="1181"/>
                    <a:pt x="1" y="1584"/>
                  </a:cubicBezTo>
                  <a:cubicBezTo>
                    <a:pt x="1" y="1974"/>
                    <a:pt x="108" y="2175"/>
                    <a:pt x="202" y="2363"/>
                  </a:cubicBezTo>
                  <a:cubicBezTo>
                    <a:pt x="283" y="2511"/>
                    <a:pt x="350" y="2631"/>
                    <a:pt x="350" y="2900"/>
                  </a:cubicBezTo>
                  <a:cubicBezTo>
                    <a:pt x="350" y="3168"/>
                    <a:pt x="283" y="3290"/>
                    <a:pt x="202" y="3437"/>
                  </a:cubicBezTo>
                  <a:cubicBezTo>
                    <a:pt x="108" y="3625"/>
                    <a:pt x="1" y="3826"/>
                    <a:pt x="1" y="4229"/>
                  </a:cubicBezTo>
                  <a:cubicBezTo>
                    <a:pt x="1" y="4363"/>
                    <a:pt x="122" y="4484"/>
                    <a:pt x="269" y="4484"/>
                  </a:cubicBezTo>
                  <a:cubicBezTo>
                    <a:pt x="403" y="4484"/>
                    <a:pt x="525" y="4363"/>
                    <a:pt x="525" y="4229"/>
                  </a:cubicBezTo>
                  <a:cubicBezTo>
                    <a:pt x="525" y="3961"/>
                    <a:pt x="591" y="3839"/>
                    <a:pt x="672" y="3678"/>
                  </a:cubicBezTo>
                  <a:cubicBezTo>
                    <a:pt x="766" y="3504"/>
                    <a:pt x="874" y="3290"/>
                    <a:pt x="874" y="2900"/>
                  </a:cubicBezTo>
                  <a:cubicBezTo>
                    <a:pt x="874" y="2511"/>
                    <a:pt x="766" y="2296"/>
                    <a:pt x="672" y="2121"/>
                  </a:cubicBezTo>
                  <a:cubicBezTo>
                    <a:pt x="591" y="1974"/>
                    <a:pt x="525" y="1853"/>
                    <a:pt x="525" y="1584"/>
                  </a:cubicBezTo>
                  <a:cubicBezTo>
                    <a:pt x="525" y="1316"/>
                    <a:pt x="591" y="1195"/>
                    <a:pt x="672" y="1034"/>
                  </a:cubicBezTo>
                  <a:cubicBezTo>
                    <a:pt x="766" y="859"/>
                    <a:pt x="874" y="645"/>
                    <a:pt x="874" y="256"/>
                  </a:cubicBezTo>
                  <a:cubicBezTo>
                    <a:pt x="874" y="122"/>
                    <a:pt x="752" y="0"/>
                    <a:pt x="6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59"/>
            <p:cNvSpPr/>
            <p:nvPr/>
          </p:nvSpPr>
          <p:spPr>
            <a:xfrm>
              <a:off x="6470275" y="1380875"/>
              <a:ext cx="21500" cy="112100"/>
            </a:xfrm>
            <a:custGeom>
              <a:avLst/>
              <a:gdLst/>
              <a:ahLst/>
              <a:cxnLst/>
              <a:rect l="l" t="t" r="r" b="b"/>
              <a:pathLst>
                <a:path w="860" h="4484" extrusionOk="0">
                  <a:moveTo>
                    <a:pt x="591" y="0"/>
                  </a:moveTo>
                  <a:cubicBezTo>
                    <a:pt x="457" y="0"/>
                    <a:pt x="336" y="122"/>
                    <a:pt x="336" y="256"/>
                  </a:cubicBezTo>
                  <a:cubicBezTo>
                    <a:pt x="336" y="524"/>
                    <a:pt x="282" y="645"/>
                    <a:pt x="202" y="793"/>
                  </a:cubicBezTo>
                  <a:cubicBezTo>
                    <a:pt x="108" y="981"/>
                    <a:pt x="1" y="1181"/>
                    <a:pt x="1" y="1584"/>
                  </a:cubicBezTo>
                  <a:cubicBezTo>
                    <a:pt x="1" y="1974"/>
                    <a:pt x="108" y="2175"/>
                    <a:pt x="202" y="2363"/>
                  </a:cubicBezTo>
                  <a:cubicBezTo>
                    <a:pt x="282" y="2511"/>
                    <a:pt x="336" y="2631"/>
                    <a:pt x="336" y="2900"/>
                  </a:cubicBezTo>
                  <a:cubicBezTo>
                    <a:pt x="336" y="3168"/>
                    <a:pt x="282" y="3290"/>
                    <a:pt x="202" y="3437"/>
                  </a:cubicBezTo>
                  <a:cubicBezTo>
                    <a:pt x="108" y="3625"/>
                    <a:pt x="1" y="3826"/>
                    <a:pt x="1" y="4229"/>
                  </a:cubicBezTo>
                  <a:cubicBezTo>
                    <a:pt x="1" y="4363"/>
                    <a:pt x="108" y="4484"/>
                    <a:pt x="255" y="4484"/>
                  </a:cubicBezTo>
                  <a:cubicBezTo>
                    <a:pt x="390" y="4484"/>
                    <a:pt x="511" y="4363"/>
                    <a:pt x="511" y="4229"/>
                  </a:cubicBezTo>
                  <a:cubicBezTo>
                    <a:pt x="511" y="3961"/>
                    <a:pt x="577" y="3839"/>
                    <a:pt x="658" y="3678"/>
                  </a:cubicBezTo>
                  <a:cubicBezTo>
                    <a:pt x="753" y="3504"/>
                    <a:pt x="860" y="3290"/>
                    <a:pt x="860" y="2900"/>
                  </a:cubicBezTo>
                  <a:cubicBezTo>
                    <a:pt x="860" y="2511"/>
                    <a:pt x="753" y="2296"/>
                    <a:pt x="658" y="2121"/>
                  </a:cubicBezTo>
                  <a:cubicBezTo>
                    <a:pt x="577" y="1974"/>
                    <a:pt x="511" y="1853"/>
                    <a:pt x="511" y="1584"/>
                  </a:cubicBezTo>
                  <a:cubicBezTo>
                    <a:pt x="511" y="1316"/>
                    <a:pt x="577" y="1195"/>
                    <a:pt x="658" y="1034"/>
                  </a:cubicBezTo>
                  <a:cubicBezTo>
                    <a:pt x="753" y="859"/>
                    <a:pt x="860" y="645"/>
                    <a:pt x="860" y="256"/>
                  </a:cubicBezTo>
                  <a:cubicBezTo>
                    <a:pt x="860" y="122"/>
                    <a:pt x="739" y="0"/>
                    <a:pt x="5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59"/>
            <p:cNvSpPr/>
            <p:nvPr/>
          </p:nvSpPr>
          <p:spPr>
            <a:xfrm>
              <a:off x="6241725" y="1505700"/>
              <a:ext cx="347025" cy="208100"/>
            </a:xfrm>
            <a:custGeom>
              <a:avLst/>
              <a:gdLst/>
              <a:ahLst/>
              <a:cxnLst/>
              <a:rect l="l" t="t" r="r" b="b"/>
              <a:pathLst>
                <a:path w="13881" h="8324" extrusionOk="0">
                  <a:moveTo>
                    <a:pt x="3183" y="1558"/>
                  </a:moveTo>
                  <a:lnTo>
                    <a:pt x="3183" y="3652"/>
                  </a:lnTo>
                  <a:cubicBezTo>
                    <a:pt x="2283" y="3639"/>
                    <a:pt x="1545" y="2900"/>
                    <a:pt x="1545" y="2002"/>
                  </a:cubicBezTo>
                  <a:cubicBezTo>
                    <a:pt x="1545" y="1853"/>
                    <a:pt x="1572" y="1706"/>
                    <a:pt x="1612" y="1558"/>
                  </a:cubicBezTo>
                  <a:close/>
                  <a:moveTo>
                    <a:pt x="1424" y="1035"/>
                  </a:moveTo>
                  <a:cubicBezTo>
                    <a:pt x="1316" y="1035"/>
                    <a:pt x="1223" y="1102"/>
                    <a:pt x="1182" y="1209"/>
                  </a:cubicBezTo>
                  <a:cubicBezTo>
                    <a:pt x="1089" y="1451"/>
                    <a:pt x="1035" y="1719"/>
                    <a:pt x="1035" y="2002"/>
                  </a:cubicBezTo>
                  <a:cubicBezTo>
                    <a:pt x="1035" y="3196"/>
                    <a:pt x="2014" y="4176"/>
                    <a:pt x="3209" y="4176"/>
                  </a:cubicBezTo>
                  <a:lnTo>
                    <a:pt x="3451" y="4176"/>
                  </a:lnTo>
                  <a:cubicBezTo>
                    <a:pt x="3585" y="4176"/>
                    <a:pt x="3706" y="4055"/>
                    <a:pt x="3706" y="3921"/>
                  </a:cubicBezTo>
                  <a:lnTo>
                    <a:pt x="3706" y="1303"/>
                  </a:lnTo>
                  <a:cubicBezTo>
                    <a:pt x="3706" y="1155"/>
                    <a:pt x="3585" y="1035"/>
                    <a:pt x="3451" y="1035"/>
                  </a:cubicBezTo>
                  <a:close/>
                  <a:moveTo>
                    <a:pt x="13358" y="525"/>
                  </a:moveTo>
                  <a:lnTo>
                    <a:pt x="13358" y="7035"/>
                  </a:lnTo>
                  <a:cubicBezTo>
                    <a:pt x="13358" y="7464"/>
                    <a:pt x="13009" y="7801"/>
                    <a:pt x="12579" y="7801"/>
                  </a:cubicBezTo>
                  <a:lnTo>
                    <a:pt x="4484" y="7801"/>
                  </a:lnTo>
                  <a:cubicBezTo>
                    <a:pt x="4055" y="7801"/>
                    <a:pt x="3706" y="7464"/>
                    <a:pt x="3706" y="7035"/>
                  </a:cubicBezTo>
                  <a:lnTo>
                    <a:pt x="3706" y="4955"/>
                  </a:lnTo>
                  <a:cubicBezTo>
                    <a:pt x="3706" y="4807"/>
                    <a:pt x="3585" y="4686"/>
                    <a:pt x="3451" y="4686"/>
                  </a:cubicBezTo>
                  <a:lnTo>
                    <a:pt x="3209" y="4686"/>
                  </a:lnTo>
                  <a:cubicBezTo>
                    <a:pt x="1719" y="4686"/>
                    <a:pt x="511" y="3478"/>
                    <a:pt x="511" y="2002"/>
                  </a:cubicBezTo>
                  <a:cubicBezTo>
                    <a:pt x="511" y="1465"/>
                    <a:pt x="672" y="967"/>
                    <a:pt x="954" y="525"/>
                  </a:cubicBezTo>
                  <a:close/>
                  <a:moveTo>
                    <a:pt x="820" y="1"/>
                  </a:moveTo>
                  <a:cubicBezTo>
                    <a:pt x="739" y="1"/>
                    <a:pt x="659" y="42"/>
                    <a:pt x="618" y="108"/>
                  </a:cubicBezTo>
                  <a:cubicBezTo>
                    <a:pt x="215" y="659"/>
                    <a:pt x="1" y="1316"/>
                    <a:pt x="1" y="2002"/>
                  </a:cubicBezTo>
                  <a:cubicBezTo>
                    <a:pt x="1" y="3759"/>
                    <a:pt x="1424" y="5196"/>
                    <a:pt x="3183" y="5209"/>
                  </a:cubicBezTo>
                  <a:lnTo>
                    <a:pt x="3183" y="7035"/>
                  </a:lnTo>
                  <a:cubicBezTo>
                    <a:pt x="3183" y="7747"/>
                    <a:pt x="3773" y="8324"/>
                    <a:pt x="4484" y="8324"/>
                  </a:cubicBezTo>
                  <a:lnTo>
                    <a:pt x="12579" y="8324"/>
                  </a:lnTo>
                  <a:cubicBezTo>
                    <a:pt x="13304" y="8324"/>
                    <a:pt x="13881" y="7747"/>
                    <a:pt x="13881" y="7035"/>
                  </a:cubicBezTo>
                  <a:lnTo>
                    <a:pt x="13881" y="269"/>
                  </a:lnTo>
                  <a:cubicBezTo>
                    <a:pt x="13881" y="122"/>
                    <a:pt x="13761" y="1"/>
                    <a:pt x="136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59"/>
            <p:cNvSpPr/>
            <p:nvPr/>
          </p:nvSpPr>
          <p:spPr>
            <a:xfrm>
              <a:off x="6541075" y="1566125"/>
              <a:ext cx="13125" cy="113125"/>
            </a:xfrm>
            <a:custGeom>
              <a:avLst/>
              <a:gdLst/>
              <a:ahLst/>
              <a:cxnLst/>
              <a:rect l="l" t="t" r="r" b="b"/>
              <a:pathLst>
                <a:path w="525" h="4525" extrusionOk="0">
                  <a:moveTo>
                    <a:pt x="269" y="0"/>
                  </a:moveTo>
                  <a:cubicBezTo>
                    <a:pt x="122" y="0"/>
                    <a:pt x="1" y="121"/>
                    <a:pt x="1" y="256"/>
                  </a:cubicBezTo>
                  <a:lnTo>
                    <a:pt x="1" y="4269"/>
                  </a:lnTo>
                  <a:cubicBezTo>
                    <a:pt x="1" y="4417"/>
                    <a:pt x="122" y="4524"/>
                    <a:pt x="269" y="4524"/>
                  </a:cubicBezTo>
                  <a:cubicBezTo>
                    <a:pt x="403" y="4524"/>
                    <a:pt x="525" y="4417"/>
                    <a:pt x="525" y="4269"/>
                  </a:cubicBezTo>
                  <a:lnTo>
                    <a:pt x="525" y="256"/>
                  </a:lnTo>
                  <a:cubicBezTo>
                    <a:pt x="525" y="121"/>
                    <a:pt x="403" y="0"/>
                    <a:pt x="2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59"/>
            <p:cNvSpPr/>
            <p:nvPr/>
          </p:nvSpPr>
          <p:spPr>
            <a:xfrm>
              <a:off x="6541075" y="1505700"/>
              <a:ext cx="13125" cy="47675"/>
            </a:xfrm>
            <a:custGeom>
              <a:avLst/>
              <a:gdLst/>
              <a:ahLst/>
              <a:cxnLst/>
              <a:rect l="l" t="t" r="r" b="b"/>
              <a:pathLst>
                <a:path w="525" h="1907" extrusionOk="0">
                  <a:moveTo>
                    <a:pt x="269" y="1"/>
                  </a:moveTo>
                  <a:cubicBezTo>
                    <a:pt x="122" y="1"/>
                    <a:pt x="1" y="122"/>
                    <a:pt x="1" y="269"/>
                  </a:cubicBezTo>
                  <a:lnTo>
                    <a:pt x="1" y="1639"/>
                  </a:lnTo>
                  <a:cubicBezTo>
                    <a:pt x="1" y="1787"/>
                    <a:pt x="122" y="1907"/>
                    <a:pt x="269" y="1907"/>
                  </a:cubicBezTo>
                  <a:cubicBezTo>
                    <a:pt x="403" y="1907"/>
                    <a:pt x="525" y="1787"/>
                    <a:pt x="525" y="1639"/>
                  </a:cubicBezTo>
                  <a:lnTo>
                    <a:pt x="525" y="269"/>
                  </a:lnTo>
                  <a:cubicBezTo>
                    <a:pt x="525" y="122"/>
                    <a:pt x="403" y="1"/>
                    <a:pt x="2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59"/>
            <p:cNvSpPr/>
            <p:nvPr/>
          </p:nvSpPr>
          <p:spPr>
            <a:xfrm>
              <a:off x="6271250" y="1726600"/>
              <a:ext cx="367850" cy="43250"/>
            </a:xfrm>
            <a:custGeom>
              <a:avLst/>
              <a:gdLst/>
              <a:ahLst/>
              <a:cxnLst/>
              <a:rect l="l" t="t" r="r" b="b"/>
              <a:pathLst>
                <a:path w="14714" h="1730" extrusionOk="0">
                  <a:moveTo>
                    <a:pt x="288" y="1"/>
                  </a:moveTo>
                  <a:cubicBezTo>
                    <a:pt x="264" y="1"/>
                    <a:pt x="239" y="4"/>
                    <a:pt x="216" y="12"/>
                  </a:cubicBezTo>
                  <a:cubicBezTo>
                    <a:pt x="81" y="51"/>
                    <a:pt x="1" y="200"/>
                    <a:pt x="42" y="334"/>
                  </a:cubicBezTo>
                  <a:lnTo>
                    <a:pt x="243" y="1045"/>
                  </a:lnTo>
                  <a:cubicBezTo>
                    <a:pt x="350" y="1435"/>
                    <a:pt x="753" y="1730"/>
                    <a:pt x="1143" y="1730"/>
                  </a:cubicBezTo>
                  <a:lnTo>
                    <a:pt x="13559" y="1730"/>
                  </a:lnTo>
                  <a:cubicBezTo>
                    <a:pt x="13962" y="1730"/>
                    <a:pt x="14352" y="1435"/>
                    <a:pt x="14472" y="1045"/>
                  </a:cubicBezTo>
                  <a:lnTo>
                    <a:pt x="14674" y="334"/>
                  </a:lnTo>
                  <a:cubicBezTo>
                    <a:pt x="14713" y="200"/>
                    <a:pt x="14633" y="51"/>
                    <a:pt x="14486" y="12"/>
                  </a:cubicBezTo>
                  <a:cubicBezTo>
                    <a:pt x="14462" y="4"/>
                    <a:pt x="14438" y="1"/>
                    <a:pt x="14415" y="1"/>
                  </a:cubicBezTo>
                  <a:cubicBezTo>
                    <a:pt x="14307" y="1"/>
                    <a:pt x="14210" y="75"/>
                    <a:pt x="14176" y="186"/>
                  </a:cubicBezTo>
                  <a:lnTo>
                    <a:pt x="13976" y="898"/>
                  </a:lnTo>
                  <a:cubicBezTo>
                    <a:pt x="13922" y="1059"/>
                    <a:pt x="13720" y="1206"/>
                    <a:pt x="13559" y="1206"/>
                  </a:cubicBezTo>
                  <a:lnTo>
                    <a:pt x="1143" y="1206"/>
                  </a:lnTo>
                  <a:cubicBezTo>
                    <a:pt x="981" y="1206"/>
                    <a:pt x="780" y="1059"/>
                    <a:pt x="740" y="898"/>
                  </a:cubicBezTo>
                  <a:lnTo>
                    <a:pt x="538" y="186"/>
                  </a:lnTo>
                  <a:cubicBezTo>
                    <a:pt x="505" y="75"/>
                    <a:pt x="399" y="1"/>
                    <a:pt x="2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59"/>
            <p:cNvSpPr/>
            <p:nvPr/>
          </p:nvSpPr>
          <p:spPr>
            <a:xfrm>
              <a:off x="6263200" y="1726875"/>
              <a:ext cx="383625" cy="12775"/>
            </a:xfrm>
            <a:custGeom>
              <a:avLst/>
              <a:gdLst/>
              <a:ahLst/>
              <a:cxnLst/>
              <a:rect l="l" t="t" r="r" b="b"/>
              <a:pathLst>
                <a:path w="15345" h="511" extrusionOk="0">
                  <a:moveTo>
                    <a:pt x="256" y="1"/>
                  </a:moveTo>
                  <a:cubicBezTo>
                    <a:pt x="122" y="1"/>
                    <a:pt x="1" y="108"/>
                    <a:pt x="1" y="255"/>
                  </a:cubicBezTo>
                  <a:cubicBezTo>
                    <a:pt x="1" y="389"/>
                    <a:pt x="122" y="511"/>
                    <a:pt x="256" y="511"/>
                  </a:cubicBezTo>
                  <a:lnTo>
                    <a:pt x="15089" y="511"/>
                  </a:lnTo>
                  <a:cubicBezTo>
                    <a:pt x="15223" y="511"/>
                    <a:pt x="15345" y="389"/>
                    <a:pt x="15345" y="255"/>
                  </a:cubicBezTo>
                  <a:cubicBezTo>
                    <a:pt x="15345" y="108"/>
                    <a:pt x="15223" y="1"/>
                    <a:pt x="150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9" name="Google Shape;619;p59"/>
          <p:cNvGrpSpPr/>
          <p:nvPr/>
        </p:nvGrpSpPr>
        <p:grpSpPr>
          <a:xfrm>
            <a:off x="8455968" y="314956"/>
            <a:ext cx="405425" cy="371525"/>
            <a:chOff x="7735800" y="1389600"/>
            <a:chExt cx="405425" cy="371525"/>
          </a:xfrm>
        </p:grpSpPr>
        <p:sp>
          <p:nvSpPr>
            <p:cNvPr id="620" name="Google Shape;620;p59"/>
            <p:cNvSpPr/>
            <p:nvPr/>
          </p:nvSpPr>
          <p:spPr>
            <a:xfrm>
              <a:off x="7735800" y="1718150"/>
              <a:ext cx="405425" cy="42975"/>
            </a:xfrm>
            <a:custGeom>
              <a:avLst/>
              <a:gdLst/>
              <a:ahLst/>
              <a:cxnLst/>
              <a:rect l="l" t="t" r="r" b="b"/>
              <a:pathLst>
                <a:path w="16217" h="1719" extrusionOk="0">
                  <a:moveTo>
                    <a:pt x="15264" y="511"/>
                  </a:moveTo>
                  <a:lnTo>
                    <a:pt x="15156" y="899"/>
                  </a:lnTo>
                  <a:cubicBezTo>
                    <a:pt x="15116" y="1061"/>
                    <a:pt x="14915" y="1209"/>
                    <a:pt x="14740" y="1209"/>
                  </a:cubicBezTo>
                  <a:lnTo>
                    <a:pt x="1477" y="1209"/>
                  </a:lnTo>
                  <a:cubicBezTo>
                    <a:pt x="1303" y="1209"/>
                    <a:pt x="1101" y="1061"/>
                    <a:pt x="1061" y="899"/>
                  </a:cubicBezTo>
                  <a:lnTo>
                    <a:pt x="954" y="511"/>
                  </a:lnTo>
                  <a:close/>
                  <a:moveTo>
                    <a:pt x="269" y="1"/>
                  </a:moveTo>
                  <a:cubicBezTo>
                    <a:pt x="122" y="1"/>
                    <a:pt x="0" y="108"/>
                    <a:pt x="0" y="255"/>
                  </a:cubicBezTo>
                  <a:cubicBezTo>
                    <a:pt x="0" y="403"/>
                    <a:pt x="122" y="511"/>
                    <a:pt x="269" y="511"/>
                  </a:cubicBezTo>
                  <a:lnTo>
                    <a:pt x="417" y="511"/>
                  </a:lnTo>
                  <a:lnTo>
                    <a:pt x="564" y="1034"/>
                  </a:lnTo>
                  <a:cubicBezTo>
                    <a:pt x="672" y="1424"/>
                    <a:pt x="1074" y="1719"/>
                    <a:pt x="1477" y="1719"/>
                  </a:cubicBezTo>
                  <a:lnTo>
                    <a:pt x="14740" y="1719"/>
                  </a:lnTo>
                  <a:cubicBezTo>
                    <a:pt x="15143" y="1719"/>
                    <a:pt x="15545" y="1424"/>
                    <a:pt x="15653" y="1034"/>
                  </a:cubicBezTo>
                  <a:lnTo>
                    <a:pt x="15801" y="511"/>
                  </a:lnTo>
                  <a:lnTo>
                    <a:pt x="15948" y="511"/>
                  </a:lnTo>
                  <a:cubicBezTo>
                    <a:pt x="16096" y="511"/>
                    <a:pt x="16216" y="403"/>
                    <a:pt x="16216" y="255"/>
                  </a:cubicBezTo>
                  <a:cubicBezTo>
                    <a:pt x="16216" y="108"/>
                    <a:pt x="16096" y="1"/>
                    <a:pt x="159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59"/>
            <p:cNvSpPr/>
            <p:nvPr/>
          </p:nvSpPr>
          <p:spPr>
            <a:xfrm>
              <a:off x="7748900" y="1514425"/>
              <a:ext cx="312800" cy="190650"/>
            </a:xfrm>
            <a:custGeom>
              <a:avLst/>
              <a:gdLst/>
              <a:ahLst/>
              <a:cxnLst/>
              <a:rect l="l" t="t" r="r" b="b"/>
              <a:pathLst>
                <a:path w="12512" h="7626" extrusionOk="0">
                  <a:moveTo>
                    <a:pt x="11975" y="525"/>
                  </a:moveTo>
                  <a:cubicBezTo>
                    <a:pt x="11921" y="1438"/>
                    <a:pt x="11545" y="2297"/>
                    <a:pt x="11142" y="3196"/>
                  </a:cubicBezTo>
                  <a:cubicBezTo>
                    <a:pt x="10713" y="4189"/>
                    <a:pt x="10269" y="5209"/>
                    <a:pt x="10269" y="6337"/>
                  </a:cubicBezTo>
                  <a:cubicBezTo>
                    <a:pt x="10269" y="6766"/>
                    <a:pt x="9920" y="7115"/>
                    <a:pt x="9491" y="7115"/>
                  </a:cubicBezTo>
                  <a:lnTo>
                    <a:pt x="5692" y="7115"/>
                  </a:lnTo>
                  <a:cubicBezTo>
                    <a:pt x="5263" y="7115"/>
                    <a:pt x="4914" y="6766"/>
                    <a:pt x="4914" y="6337"/>
                  </a:cubicBezTo>
                  <a:cubicBezTo>
                    <a:pt x="4914" y="5424"/>
                    <a:pt x="4618" y="4579"/>
                    <a:pt x="4323" y="3867"/>
                  </a:cubicBezTo>
                  <a:cubicBezTo>
                    <a:pt x="4282" y="3773"/>
                    <a:pt x="4189" y="3706"/>
                    <a:pt x="4081" y="3706"/>
                  </a:cubicBezTo>
                  <a:lnTo>
                    <a:pt x="3450" y="3706"/>
                  </a:lnTo>
                  <a:cubicBezTo>
                    <a:pt x="1826" y="3706"/>
                    <a:pt x="511" y="2390"/>
                    <a:pt x="511" y="779"/>
                  </a:cubicBezTo>
                  <a:lnTo>
                    <a:pt x="511" y="525"/>
                  </a:lnTo>
                  <a:lnTo>
                    <a:pt x="10605" y="525"/>
                  </a:lnTo>
                  <a:cubicBezTo>
                    <a:pt x="10578" y="860"/>
                    <a:pt x="10511" y="1223"/>
                    <a:pt x="10391" y="1612"/>
                  </a:cubicBezTo>
                  <a:cubicBezTo>
                    <a:pt x="10350" y="1746"/>
                    <a:pt x="10430" y="1894"/>
                    <a:pt x="10565" y="1934"/>
                  </a:cubicBezTo>
                  <a:lnTo>
                    <a:pt x="10645" y="1934"/>
                  </a:lnTo>
                  <a:cubicBezTo>
                    <a:pt x="10752" y="1934"/>
                    <a:pt x="10860" y="1867"/>
                    <a:pt x="10887" y="1760"/>
                  </a:cubicBezTo>
                  <a:cubicBezTo>
                    <a:pt x="11021" y="1316"/>
                    <a:pt x="11101" y="914"/>
                    <a:pt x="11115" y="525"/>
                  </a:cubicBezTo>
                  <a:close/>
                  <a:moveTo>
                    <a:pt x="255" y="1"/>
                  </a:moveTo>
                  <a:cubicBezTo>
                    <a:pt x="108" y="1"/>
                    <a:pt x="1" y="122"/>
                    <a:pt x="1" y="256"/>
                  </a:cubicBezTo>
                  <a:lnTo>
                    <a:pt x="1" y="779"/>
                  </a:lnTo>
                  <a:cubicBezTo>
                    <a:pt x="1" y="2673"/>
                    <a:pt x="1544" y="4230"/>
                    <a:pt x="3450" y="4230"/>
                  </a:cubicBezTo>
                  <a:lnTo>
                    <a:pt x="3920" y="4230"/>
                  </a:lnTo>
                  <a:cubicBezTo>
                    <a:pt x="4175" y="4874"/>
                    <a:pt x="4404" y="5572"/>
                    <a:pt x="4404" y="6337"/>
                  </a:cubicBezTo>
                  <a:cubicBezTo>
                    <a:pt x="4404" y="7049"/>
                    <a:pt x="4980" y="7626"/>
                    <a:pt x="5692" y="7626"/>
                  </a:cubicBezTo>
                  <a:lnTo>
                    <a:pt x="9491" y="7626"/>
                  </a:lnTo>
                  <a:cubicBezTo>
                    <a:pt x="10203" y="7626"/>
                    <a:pt x="10779" y="7049"/>
                    <a:pt x="10779" y="6337"/>
                  </a:cubicBezTo>
                  <a:cubicBezTo>
                    <a:pt x="10779" y="5317"/>
                    <a:pt x="11196" y="4391"/>
                    <a:pt x="11626" y="3398"/>
                  </a:cubicBezTo>
                  <a:cubicBezTo>
                    <a:pt x="12055" y="2417"/>
                    <a:pt x="12512" y="1397"/>
                    <a:pt x="12512" y="256"/>
                  </a:cubicBezTo>
                  <a:cubicBezTo>
                    <a:pt x="12512" y="122"/>
                    <a:pt x="12390" y="1"/>
                    <a:pt x="122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59"/>
            <p:cNvSpPr/>
            <p:nvPr/>
          </p:nvSpPr>
          <p:spPr>
            <a:xfrm>
              <a:off x="7776075" y="1540300"/>
              <a:ext cx="70500" cy="54025"/>
            </a:xfrm>
            <a:custGeom>
              <a:avLst/>
              <a:gdLst/>
              <a:ahLst/>
              <a:cxnLst/>
              <a:rect l="l" t="t" r="r" b="b"/>
              <a:pathLst>
                <a:path w="2820" h="2161" extrusionOk="0">
                  <a:moveTo>
                    <a:pt x="1772" y="523"/>
                  </a:moveTo>
                  <a:cubicBezTo>
                    <a:pt x="1880" y="899"/>
                    <a:pt x="2014" y="1275"/>
                    <a:pt x="2162" y="1624"/>
                  </a:cubicBezTo>
                  <a:cubicBezTo>
                    <a:pt x="1477" y="1557"/>
                    <a:pt x="900" y="1128"/>
                    <a:pt x="632" y="523"/>
                  </a:cubicBezTo>
                  <a:close/>
                  <a:moveTo>
                    <a:pt x="269" y="0"/>
                  </a:moveTo>
                  <a:cubicBezTo>
                    <a:pt x="188" y="0"/>
                    <a:pt x="108" y="40"/>
                    <a:pt x="68" y="93"/>
                  </a:cubicBezTo>
                  <a:cubicBezTo>
                    <a:pt x="14" y="161"/>
                    <a:pt x="0" y="242"/>
                    <a:pt x="14" y="322"/>
                  </a:cubicBezTo>
                  <a:cubicBezTo>
                    <a:pt x="283" y="1396"/>
                    <a:pt x="1249" y="2161"/>
                    <a:pt x="2363" y="2161"/>
                  </a:cubicBezTo>
                  <a:lnTo>
                    <a:pt x="2551" y="2161"/>
                  </a:lnTo>
                  <a:cubicBezTo>
                    <a:pt x="2645" y="2161"/>
                    <a:pt x="2726" y="2107"/>
                    <a:pt x="2766" y="2040"/>
                  </a:cubicBezTo>
                  <a:cubicBezTo>
                    <a:pt x="2819" y="1960"/>
                    <a:pt x="2819" y="1879"/>
                    <a:pt x="2792" y="1799"/>
                  </a:cubicBezTo>
                  <a:cubicBezTo>
                    <a:pt x="2578" y="1289"/>
                    <a:pt x="2350" y="752"/>
                    <a:pt x="2229" y="201"/>
                  </a:cubicBezTo>
                  <a:cubicBezTo>
                    <a:pt x="2202" y="81"/>
                    <a:pt x="2094" y="0"/>
                    <a:pt x="19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59"/>
            <p:cNvSpPr/>
            <p:nvPr/>
          </p:nvSpPr>
          <p:spPr>
            <a:xfrm>
              <a:off x="7971075" y="1575875"/>
              <a:ext cx="41625" cy="94975"/>
            </a:xfrm>
            <a:custGeom>
              <a:avLst/>
              <a:gdLst/>
              <a:ahLst/>
              <a:cxnLst/>
              <a:rect l="l" t="t" r="r" b="b"/>
              <a:pathLst>
                <a:path w="1665" h="3799" extrusionOk="0">
                  <a:moveTo>
                    <a:pt x="1365" y="0"/>
                  </a:moveTo>
                  <a:cubicBezTo>
                    <a:pt x="1264" y="0"/>
                    <a:pt x="1167" y="63"/>
                    <a:pt x="1128" y="161"/>
                  </a:cubicBezTo>
                  <a:cubicBezTo>
                    <a:pt x="1047" y="349"/>
                    <a:pt x="967" y="550"/>
                    <a:pt x="886" y="738"/>
                  </a:cubicBezTo>
                  <a:cubicBezTo>
                    <a:pt x="496" y="1611"/>
                    <a:pt x="94" y="2524"/>
                    <a:pt x="13" y="3517"/>
                  </a:cubicBezTo>
                  <a:cubicBezTo>
                    <a:pt x="0" y="3651"/>
                    <a:pt x="107" y="3785"/>
                    <a:pt x="255" y="3785"/>
                  </a:cubicBezTo>
                  <a:cubicBezTo>
                    <a:pt x="255" y="3798"/>
                    <a:pt x="269" y="3798"/>
                    <a:pt x="269" y="3798"/>
                  </a:cubicBezTo>
                  <a:cubicBezTo>
                    <a:pt x="403" y="3798"/>
                    <a:pt x="523" y="3691"/>
                    <a:pt x="523" y="3557"/>
                  </a:cubicBezTo>
                  <a:cubicBezTo>
                    <a:pt x="604" y="2658"/>
                    <a:pt x="967" y="1826"/>
                    <a:pt x="1355" y="940"/>
                  </a:cubicBezTo>
                  <a:cubicBezTo>
                    <a:pt x="1436" y="752"/>
                    <a:pt x="1530" y="550"/>
                    <a:pt x="1611" y="362"/>
                  </a:cubicBezTo>
                  <a:cubicBezTo>
                    <a:pt x="1665" y="228"/>
                    <a:pt x="1597" y="80"/>
                    <a:pt x="1477" y="27"/>
                  </a:cubicBezTo>
                  <a:cubicBezTo>
                    <a:pt x="1441" y="9"/>
                    <a:pt x="1403" y="0"/>
                    <a:pt x="13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4" name="Google Shape;624;p59"/>
            <p:cNvSpPr/>
            <p:nvPr/>
          </p:nvSpPr>
          <p:spPr>
            <a:xfrm>
              <a:off x="7901925" y="1389600"/>
              <a:ext cx="21500" cy="111775"/>
            </a:xfrm>
            <a:custGeom>
              <a:avLst/>
              <a:gdLst/>
              <a:ahLst/>
              <a:cxnLst/>
              <a:rect l="l" t="t" r="r" b="b"/>
              <a:pathLst>
                <a:path w="860" h="4471" extrusionOk="0">
                  <a:moveTo>
                    <a:pt x="604" y="0"/>
                  </a:moveTo>
                  <a:cubicBezTo>
                    <a:pt x="457" y="0"/>
                    <a:pt x="350" y="108"/>
                    <a:pt x="350" y="256"/>
                  </a:cubicBezTo>
                  <a:cubicBezTo>
                    <a:pt x="350" y="524"/>
                    <a:pt x="282" y="645"/>
                    <a:pt x="202" y="793"/>
                  </a:cubicBezTo>
                  <a:cubicBezTo>
                    <a:pt x="108" y="981"/>
                    <a:pt x="1" y="1181"/>
                    <a:pt x="1" y="1571"/>
                  </a:cubicBezTo>
                  <a:cubicBezTo>
                    <a:pt x="1" y="1974"/>
                    <a:pt x="108" y="2175"/>
                    <a:pt x="202" y="2350"/>
                  </a:cubicBezTo>
                  <a:cubicBezTo>
                    <a:pt x="282" y="2511"/>
                    <a:pt x="350" y="2631"/>
                    <a:pt x="350" y="2900"/>
                  </a:cubicBezTo>
                  <a:cubicBezTo>
                    <a:pt x="350" y="3168"/>
                    <a:pt x="282" y="3290"/>
                    <a:pt x="202" y="3437"/>
                  </a:cubicBezTo>
                  <a:cubicBezTo>
                    <a:pt x="108" y="3625"/>
                    <a:pt x="1" y="3827"/>
                    <a:pt x="1" y="4215"/>
                  </a:cubicBezTo>
                  <a:cubicBezTo>
                    <a:pt x="1" y="4363"/>
                    <a:pt x="108" y="4471"/>
                    <a:pt x="255" y="4471"/>
                  </a:cubicBezTo>
                  <a:cubicBezTo>
                    <a:pt x="404" y="4471"/>
                    <a:pt x="511" y="4363"/>
                    <a:pt x="511" y="4215"/>
                  </a:cubicBezTo>
                  <a:cubicBezTo>
                    <a:pt x="511" y="3947"/>
                    <a:pt x="577" y="3827"/>
                    <a:pt x="658" y="3678"/>
                  </a:cubicBezTo>
                  <a:cubicBezTo>
                    <a:pt x="753" y="3490"/>
                    <a:pt x="860" y="3290"/>
                    <a:pt x="860" y="2900"/>
                  </a:cubicBezTo>
                  <a:cubicBezTo>
                    <a:pt x="860" y="2497"/>
                    <a:pt x="753" y="2296"/>
                    <a:pt x="658" y="2121"/>
                  </a:cubicBezTo>
                  <a:cubicBezTo>
                    <a:pt x="577" y="1960"/>
                    <a:pt x="511" y="1840"/>
                    <a:pt x="511" y="1571"/>
                  </a:cubicBezTo>
                  <a:cubicBezTo>
                    <a:pt x="511" y="1303"/>
                    <a:pt x="577" y="1181"/>
                    <a:pt x="658" y="1034"/>
                  </a:cubicBezTo>
                  <a:cubicBezTo>
                    <a:pt x="753" y="846"/>
                    <a:pt x="860" y="645"/>
                    <a:pt x="860" y="256"/>
                  </a:cubicBezTo>
                  <a:cubicBezTo>
                    <a:pt x="860" y="108"/>
                    <a:pt x="739" y="0"/>
                    <a:pt x="6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59"/>
            <p:cNvSpPr/>
            <p:nvPr/>
          </p:nvSpPr>
          <p:spPr>
            <a:xfrm>
              <a:off x="7953625" y="1389600"/>
              <a:ext cx="21500" cy="111775"/>
            </a:xfrm>
            <a:custGeom>
              <a:avLst/>
              <a:gdLst/>
              <a:ahLst/>
              <a:cxnLst/>
              <a:rect l="l" t="t" r="r" b="b"/>
              <a:pathLst>
                <a:path w="860" h="4471" extrusionOk="0">
                  <a:moveTo>
                    <a:pt x="604" y="0"/>
                  </a:moveTo>
                  <a:cubicBezTo>
                    <a:pt x="456" y="0"/>
                    <a:pt x="349" y="108"/>
                    <a:pt x="349" y="256"/>
                  </a:cubicBezTo>
                  <a:cubicBezTo>
                    <a:pt x="349" y="524"/>
                    <a:pt x="281" y="645"/>
                    <a:pt x="201" y="793"/>
                  </a:cubicBezTo>
                  <a:cubicBezTo>
                    <a:pt x="107" y="981"/>
                    <a:pt x="0" y="1181"/>
                    <a:pt x="0" y="1571"/>
                  </a:cubicBezTo>
                  <a:cubicBezTo>
                    <a:pt x="0" y="1974"/>
                    <a:pt x="107" y="2175"/>
                    <a:pt x="201" y="2350"/>
                  </a:cubicBezTo>
                  <a:cubicBezTo>
                    <a:pt x="281" y="2511"/>
                    <a:pt x="349" y="2631"/>
                    <a:pt x="349" y="2900"/>
                  </a:cubicBezTo>
                  <a:cubicBezTo>
                    <a:pt x="349" y="3168"/>
                    <a:pt x="281" y="3290"/>
                    <a:pt x="201" y="3437"/>
                  </a:cubicBezTo>
                  <a:cubicBezTo>
                    <a:pt x="107" y="3625"/>
                    <a:pt x="0" y="3827"/>
                    <a:pt x="0" y="4215"/>
                  </a:cubicBezTo>
                  <a:cubicBezTo>
                    <a:pt x="0" y="4363"/>
                    <a:pt x="120" y="4471"/>
                    <a:pt x="255" y="4471"/>
                  </a:cubicBezTo>
                  <a:cubicBezTo>
                    <a:pt x="403" y="4471"/>
                    <a:pt x="523" y="4363"/>
                    <a:pt x="523" y="4215"/>
                  </a:cubicBezTo>
                  <a:cubicBezTo>
                    <a:pt x="523" y="3947"/>
                    <a:pt x="577" y="3827"/>
                    <a:pt x="657" y="3678"/>
                  </a:cubicBezTo>
                  <a:cubicBezTo>
                    <a:pt x="752" y="3490"/>
                    <a:pt x="859" y="3290"/>
                    <a:pt x="859" y="2900"/>
                  </a:cubicBezTo>
                  <a:cubicBezTo>
                    <a:pt x="859" y="2497"/>
                    <a:pt x="752" y="2296"/>
                    <a:pt x="657" y="2121"/>
                  </a:cubicBezTo>
                  <a:cubicBezTo>
                    <a:pt x="577" y="1960"/>
                    <a:pt x="523" y="1840"/>
                    <a:pt x="523" y="1571"/>
                  </a:cubicBezTo>
                  <a:cubicBezTo>
                    <a:pt x="523" y="1303"/>
                    <a:pt x="577" y="1181"/>
                    <a:pt x="657" y="1034"/>
                  </a:cubicBezTo>
                  <a:cubicBezTo>
                    <a:pt x="752" y="846"/>
                    <a:pt x="859" y="645"/>
                    <a:pt x="859" y="256"/>
                  </a:cubicBezTo>
                  <a:cubicBezTo>
                    <a:pt x="859" y="108"/>
                    <a:pt x="752" y="0"/>
                    <a:pt x="6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" name="Picture 7" descr="A logo for a coffee shop&#10;&#10;AI-generated content may be incorrect.">
            <a:extLst>
              <a:ext uri="{FF2B5EF4-FFF2-40B4-BE49-F238E27FC236}">
                <a16:creationId xmlns:a16="http://schemas.microsoft.com/office/drawing/2014/main" id="{FD516CA4-8BEB-79DF-1CFF-9C64DDDEDE19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l="-1056" t="342" r="1056" b="-342"/>
          <a:stretch>
            <a:fillRect/>
          </a:stretch>
        </p:blipFill>
        <p:spPr>
          <a:xfrm>
            <a:off x="4572000" y="248729"/>
            <a:ext cx="4425914" cy="4646041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61"/>
          <p:cNvSpPr txBox="1">
            <a:spLocks noGrp="1"/>
          </p:cNvSpPr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TABLE OF </a:t>
            </a:r>
            <a:r>
              <a:rPr lang="en" dirty="0">
                <a:solidFill>
                  <a:schemeClr val="dk1"/>
                </a:solidFill>
              </a:rPr>
              <a:t>CONTENTS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643" name="Google Shape;643;p61"/>
          <p:cNvSpPr txBox="1">
            <a:spLocks noGrp="1"/>
          </p:cNvSpPr>
          <p:nvPr>
            <p:ph type="title" idx="2"/>
          </p:nvPr>
        </p:nvSpPr>
        <p:spPr>
          <a:xfrm>
            <a:off x="720000" y="1231823"/>
            <a:ext cx="1365600" cy="101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645" name="Google Shape;645;p61"/>
          <p:cNvSpPr txBox="1">
            <a:spLocks noGrp="1"/>
          </p:cNvSpPr>
          <p:nvPr>
            <p:ph type="subTitle" idx="3"/>
          </p:nvPr>
        </p:nvSpPr>
        <p:spPr>
          <a:xfrm>
            <a:off x="2416450" y="1354231"/>
            <a:ext cx="1827300" cy="3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Revenue |</a:t>
            </a:r>
            <a:endParaRPr dirty="0"/>
          </a:p>
        </p:txBody>
      </p:sp>
      <p:sp>
        <p:nvSpPr>
          <p:cNvPr id="646" name="Google Shape;646;p61"/>
          <p:cNvSpPr txBox="1">
            <a:spLocks noGrp="1"/>
          </p:cNvSpPr>
          <p:nvPr>
            <p:ph type="title" idx="4"/>
          </p:nvPr>
        </p:nvSpPr>
        <p:spPr>
          <a:xfrm>
            <a:off x="4740400" y="1231823"/>
            <a:ext cx="1365600" cy="101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647" name="Google Shape;647;p61"/>
          <p:cNvSpPr txBox="1">
            <a:spLocks noGrp="1"/>
          </p:cNvSpPr>
          <p:nvPr>
            <p:ph type="subTitle" idx="5"/>
          </p:nvPr>
        </p:nvSpPr>
        <p:spPr>
          <a:xfrm>
            <a:off x="6291900" y="1664131"/>
            <a:ext cx="1827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buClr>
                <a:schemeClr val="dk1"/>
              </a:buClr>
              <a:buSzPts val="1100"/>
            </a:pPr>
            <a:r>
              <a:rPr lang="en-US" dirty="0"/>
              <a:t>Store Location &amp; Time Buckets</a:t>
            </a:r>
            <a:endParaRPr dirty="0"/>
          </a:p>
        </p:txBody>
      </p:sp>
      <p:sp>
        <p:nvSpPr>
          <p:cNvPr id="648" name="Google Shape;648;p61"/>
          <p:cNvSpPr txBox="1">
            <a:spLocks noGrp="1"/>
          </p:cNvSpPr>
          <p:nvPr>
            <p:ph type="subTitle" idx="6"/>
          </p:nvPr>
        </p:nvSpPr>
        <p:spPr>
          <a:xfrm>
            <a:off x="6291900" y="1376678"/>
            <a:ext cx="1827300" cy="3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Revenue |</a:t>
            </a:r>
            <a:endParaRPr dirty="0"/>
          </a:p>
        </p:txBody>
      </p:sp>
      <p:sp>
        <p:nvSpPr>
          <p:cNvPr id="649" name="Google Shape;649;p61"/>
          <p:cNvSpPr txBox="1">
            <a:spLocks noGrp="1"/>
          </p:cNvSpPr>
          <p:nvPr>
            <p:ph type="title" idx="7"/>
          </p:nvPr>
        </p:nvSpPr>
        <p:spPr>
          <a:xfrm>
            <a:off x="720000" y="2449189"/>
            <a:ext cx="1365600" cy="101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650" name="Google Shape;650;p61"/>
          <p:cNvSpPr txBox="1">
            <a:spLocks noGrp="1"/>
          </p:cNvSpPr>
          <p:nvPr>
            <p:ph type="subTitle" idx="8"/>
          </p:nvPr>
        </p:nvSpPr>
        <p:spPr>
          <a:xfrm>
            <a:off x="2230550" y="2883387"/>
            <a:ext cx="1827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buClr>
                <a:schemeClr val="dk1"/>
              </a:buClr>
              <a:buSzPts val="1100"/>
            </a:pPr>
            <a:r>
              <a:rPr lang="en-US" dirty="0"/>
              <a:t>Store Location &amp; Time of Day</a:t>
            </a:r>
          </a:p>
        </p:txBody>
      </p:sp>
      <p:sp>
        <p:nvSpPr>
          <p:cNvPr id="651" name="Google Shape;651;p61"/>
          <p:cNvSpPr txBox="1">
            <a:spLocks noGrp="1"/>
          </p:cNvSpPr>
          <p:nvPr>
            <p:ph type="subTitle" idx="9"/>
          </p:nvPr>
        </p:nvSpPr>
        <p:spPr>
          <a:xfrm>
            <a:off x="2230550" y="2588838"/>
            <a:ext cx="2013200" cy="40432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ZA" dirty="0"/>
              <a:t>Units sold |</a:t>
            </a:r>
          </a:p>
        </p:txBody>
      </p:sp>
      <p:sp>
        <p:nvSpPr>
          <p:cNvPr id="652" name="Google Shape;652;p61"/>
          <p:cNvSpPr txBox="1">
            <a:spLocks noGrp="1"/>
          </p:cNvSpPr>
          <p:nvPr>
            <p:ph type="title" idx="13"/>
          </p:nvPr>
        </p:nvSpPr>
        <p:spPr>
          <a:xfrm>
            <a:off x="4740400" y="2449189"/>
            <a:ext cx="1365600" cy="101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653" name="Google Shape;653;p61"/>
          <p:cNvSpPr txBox="1">
            <a:spLocks noGrp="1"/>
          </p:cNvSpPr>
          <p:nvPr>
            <p:ph type="subTitle" idx="14"/>
          </p:nvPr>
        </p:nvSpPr>
        <p:spPr>
          <a:xfrm>
            <a:off x="6291900" y="2883387"/>
            <a:ext cx="1827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buClr>
                <a:schemeClr val="dk1"/>
              </a:buClr>
              <a:buSzPts val="1100"/>
            </a:pPr>
            <a:r>
              <a:rPr lang="en-US" kern="1200" dirty="0">
                <a:solidFill>
                  <a:sysClr val="windowText" lastClr="000000"/>
                </a:solidFill>
                <a:latin typeface="Avenir Next LT Pro"/>
              </a:rPr>
              <a:t>Store Location &amp; Daily Trend</a:t>
            </a:r>
            <a:endParaRPr dirty="0">
              <a:solidFill>
                <a:sysClr val="windowText" lastClr="000000"/>
              </a:solidFill>
            </a:endParaRPr>
          </a:p>
        </p:txBody>
      </p:sp>
      <p:sp>
        <p:nvSpPr>
          <p:cNvPr id="654" name="Google Shape;654;p61"/>
          <p:cNvSpPr txBox="1">
            <a:spLocks noGrp="1"/>
          </p:cNvSpPr>
          <p:nvPr>
            <p:ph type="subTitle" idx="15"/>
          </p:nvPr>
        </p:nvSpPr>
        <p:spPr>
          <a:xfrm>
            <a:off x="6291900" y="2588838"/>
            <a:ext cx="1827300" cy="3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Revenue |</a:t>
            </a:r>
            <a:endParaRPr dirty="0"/>
          </a:p>
        </p:txBody>
      </p:sp>
      <p:cxnSp>
        <p:nvCxnSpPr>
          <p:cNvPr id="655" name="Google Shape;655;p61"/>
          <p:cNvCxnSpPr/>
          <p:nvPr/>
        </p:nvCxnSpPr>
        <p:spPr>
          <a:xfrm>
            <a:off x="3009700" y="891400"/>
            <a:ext cx="22065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56" name="Google Shape;656;p61"/>
          <p:cNvPicPr preferRelativeResize="0"/>
          <p:nvPr/>
        </p:nvPicPr>
        <p:blipFill rotWithShape="1">
          <a:blip r:embed="rId3">
            <a:alphaModFix/>
          </a:blip>
          <a:srcRect l="7869" t="46921" r="7869" b="35972"/>
          <a:stretch/>
        </p:blipFill>
        <p:spPr>
          <a:xfrm>
            <a:off x="720000" y="3723650"/>
            <a:ext cx="7704003" cy="8798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57" name="Google Shape;657;p61"/>
          <p:cNvCxnSpPr/>
          <p:nvPr/>
        </p:nvCxnSpPr>
        <p:spPr>
          <a:xfrm>
            <a:off x="814225" y="4476350"/>
            <a:ext cx="74922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4" name="Subtitle 3">
            <a:extLst>
              <a:ext uri="{FF2B5EF4-FFF2-40B4-BE49-F238E27FC236}">
                <a16:creationId xmlns:a16="http://schemas.microsoft.com/office/drawing/2014/main" id="{5B2E5A2E-AC39-E8A1-FF04-3F128E2C5F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71500" y="1672650"/>
            <a:ext cx="1827300" cy="572700"/>
          </a:xfrm>
        </p:spPr>
        <p:txBody>
          <a:bodyPr/>
          <a:lstStyle/>
          <a:p>
            <a:r>
              <a:rPr lang="en-US" dirty="0"/>
              <a:t>By store location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39">
            <a:extLst>
              <a:ext uri="{FF2B5EF4-FFF2-40B4-BE49-F238E27FC236}">
                <a16:creationId xmlns:a16="http://schemas.microsoft.com/office/drawing/2014/main" id="{4A1C1F5C-F920-367A-8834-09E4FBAB6576}"/>
              </a:ext>
            </a:extLst>
          </p:cNvPr>
          <p:cNvSpPr txBox="1"/>
          <p:nvPr/>
        </p:nvSpPr>
        <p:spPr>
          <a:xfrm>
            <a:off x="2808473" y="196882"/>
            <a:ext cx="3527054" cy="553998"/>
          </a:xfrm>
          <a:prstGeom prst="rect">
            <a:avLst/>
          </a:prstGeom>
          <a:noFill/>
          <a:ln>
            <a:solidFill>
              <a:schemeClr val="tx1">
                <a:alpha val="48099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Revenue |</a:t>
            </a:r>
            <a:r>
              <a:rPr lang="en-US" sz="15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105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Store Location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33C8D90-7C3D-C7C3-BCF8-A7EB74D6950D}"/>
              </a:ext>
            </a:extLst>
          </p:cNvPr>
          <p:cNvSpPr txBox="1"/>
          <p:nvPr/>
        </p:nvSpPr>
        <p:spPr>
          <a:xfrm>
            <a:off x="193132" y="4469345"/>
            <a:ext cx="4294100" cy="461665"/>
          </a:xfrm>
          <a:prstGeom prst="rect">
            <a:avLst/>
          </a:prstGeom>
          <a:noFill/>
          <a:ln>
            <a:solidFill>
              <a:schemeClr val="tx1">
                <a:alpha val="47345"/>
              </a:schemeClr>
            </a:solidFill>
          </a:ln>
        </p:spPr>
        <p:txBody>
          <a:bodyPr wrap="square" rtlCol="0">
            <a:spAutoFit/>
          </a:bodyPr>
          <a:lstStyle/>
          <a:p>
            <a:pPr marL="214313" indent="-214313">
              <a:buClr>
                <a:schemeClr val="tx1"/>
              </a:buClr>
              <a:buFont typeface="Wingdings" pitchFamily="2" charset="2"/>
              <a:buChar char="v"/>
            </a:pPr>
            <a:r>
              <a:rPr lang="en-US" sz="1200" b="1" dirty="0"/>
              <a:t>Revenue across all the stores increased by 50% in June comparing to Feb.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5116E1D-1142-DF65-C93C-02C9AC2396F3}"/>
              </a:ext>
            </a:extLst>
          </p:cNvPr>
          <p:cNvSpPr txBox="1"/>
          <p:nvPr/>
        </p:nvSpPr>
        <p:spPr>
          <a:xfrm>
            <a:off x="4656769" y="4500123"/>
            <a:ext cx="4294099" cy="430887"/>
          </a:xfrm>
          <a:prstGeom prst="rect">
            <a:avLst/>
          </a:prstGeom>
          <a:noFill/>
          <a:ln>
            <a:solidFill>
              <a:schemeClr val="tx1">
                <a:alpha val="47345"/>
              </a:schemeClr>
            </a:solidFill>
          </a:ln>
        </p:spPr>
        <p:txBody>
          <a:bodyPr wrap="square" rtlCol="0">
            <a:spAutoFit/>
          </a:bodyPr>
          <a:lstStyle/>
          <a:p>
            <a:pPr marL="171450" indent="-171450">
              <a:buClr>
                <a:schemeClr val="tx1"/>
              </a:buClr>
              <a:buFont typeface="Wingdings" pitchFamily="2" charset="2"/>
              <a:buChar char="v"/>
            </a:pPr>
            <a:r>
              <a:rPr lang="en-US" sz="1100" b="1" dirty="0"/>
              <a:t>Coffee contributes 38% of the total revenue generated in the last 6 months while tea contributes 28% as 2</a:t>
            </a:r>
            <a:r>
              <a:rPr lang="en-US" sz="1100" b="1" baseline="30000" dirty="0"/>
              <a:t>nd</a:t>
            </a:r>
            <a:r>
              <a:rPr lang="en-US" sz="1100" b="1" dirty="0"/>
              <a:t> best.</a:t>
            </a:r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D3DAE7A2-0B49-1CC4-DCA0-786B8A915BA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56832339"/>
              </p:ext>
            </p:extLst>
          </p:nvPr>
        </p:nvGraphicFramePr>
        <p:xfrm>
          <a:off x="193132" y="788551"/>
          <a:ext cx="4294100" cy="35715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E7708254-683E-3DF2-252B-D464B6BD144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66698041"/>
              </p:ext>
            </p:extLst>
          </p:nvPr>
        </p:nvGraphicFramePr>
        <p:xfrm>
          <a:off x="4656768" y="788551"/>
          <a:ext cx="4294099" cy="35715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3" name="Google Shape;713;p65"/>
          <p:cNvPicPr preferRelativeResize="0"/>
          <p:nvPr/>
        </p:nvPicPr>
        <p:blipFill rotWithShape="1">
          <a:blip r:embed="rId3">
            <a:alphaModFix/>
          </a:blip>
          <a:srcRect l="44839" t="12371" r="18934" b="8626"/>
          <a:stretch/>
        </p:blipFill>
        <p:spPr>
          <a:xfrm>
            <a:off x="193040" y="650240"/>
            <a:ext cx="3293675" cy="3596830"/>
          </a:xfrm>
          <a:prstGeom prst="rect">
            <a:avLst/>
          </a:prstGeom>
          <a:noFill/>
          <a:ln>
            <a:noFill/>
          </a:ln>
        </p:spPr>
      </p:pic>
      <p:sp>
        <p:nvSpPr>
          <p:cNvPr id="716" name="Google Shape;716;p65"/>
          <p:cNvSpPr/>
          <p:nvPr/>
        </p:nvSpPr>
        <p:spPr>
          <a:xfrm>
            <a:off x="1502775" y="1180350"/>
            <a:ext cx="1746600" cy="27828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7" name="Google Shape;717;p65"/>
          <p:cNvSpPr txBox="1">
            <a:spLocks noGrp="1"/>
          </p:cNvSpPr>
          <p:nvPr>
            <p:ph type="subTitle" idx="1"/>
          </p:nvPr>
        </p:nvSpPr>
        <p:spPr>
          <a:xfrm>
            <a:off x="1902875" y="1585175"/>
            <a:ext cx="9465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>
                <a:solidFill>
                  <a:schemeClr val="lt1"/>
                </a:solidFill>
                <a:latin typeface="Lexend Exa"/>
                <a:ea typeface="Lexend Exa"/>
                <a:cs typeface="Lexend Exa"/>
                <a:sym typeface="Lexend Exa"/>
              </a:rPr>
              <a:t>CO</a:t>
            </a:r>
            <a:endParaRPr sz="2200">
              <a:solidFill>
                <a:schemeClr val="lt1"/>
              </a:solidFill>
              <a:latin typeface="Lexend Exa"/>
              <a:ea typeface="Lexend Exa"/>
              <a:cs typeface="Lexend Exa"/>
              <a:sym typeface="Lexend Ex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>
                <a:solidFill>
                  <a:schemeClr val="lt1"/>
                </a:solidFill>
                <a:latin typeface="Lexend Exa"/>
                <a:ea typeface="Lexend Exa"/>
                <a:cs typeface="Lexend Exa"/>
                <a:sym typeface="Lexend Exa"/>
              </a:rPr>
              <a:t>FF</a:t>
            </a:r>
            <a:endParaRPr sz="2200">
              <a:solidFill>
                <a:schemeClr val="lt1"/>
              </a:solidFill>
              <a:latin typeface="Lexend Exa"/>
              <a:ea typeface="Lexend Exa"/>
              <a:cs typeface="Lexend Exa"/>
              <a:sym typeface="Lexend Ex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>
                <a:solidFill>
                  <a:schemeClr val="lt1"/>
                </a:solidFill>
                <a:latin typeface="Lexend Exa"/>
                <a:ea typeface="Lexend Exa"/>
                <a:cs typeface="Lexend Exa"/>
                <a:sym typeface="Lexend Exa"/>
              </a:rPr>
              <a:t>EE</a:t>
            </a:r>
            <a:endParaRPr sz="2200">
              <a:solidFill>
                <a:schemeClr val="lt1"/>
              </a:solidFill>
              <a:latin typeface="Lexend Exa"/>
              <a:ea typeface="Lexend Exa"/>
              <a:cs typeface="Lexend Exa"/>
              <a:sym typeface="Lexend Exa"/>
            </a:endParaRPr>
          </a:p>
        </p:txBody>
      </p:sp>
      <p:cxnSp>
        <p:nvCxnSpPr>
          <p:cNvPr id="718" name="Google Shape;718;p65"/>
          <p:cNvCxnSpPr/>
          <p:nvPr/>
        </p:nvCxnSpPr>
        <p:spPr>
          <a:xfrm>
            <a:off x="2009838" y="2834475"/>
            <a:ext cx="7326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719" name="Google Shape;719;p65"/>
          <p:cNvSpPr/>
          <p:nvPr/>
        </p:nvSpPr>
        <p:spPr>
          <a:xfrm>
            <a:off x="2277725" y="3101125"/>
            <a:ext cx="349725" cy="348275"/>
          </a:xfrm>
          <a:custGeom>
            <a:avLst/>
            <a:gdLst/>
            <a:ahLst/>
            <a:cxnLst/>
            <a:rect l="l" t="t" r="r" b="b"/>
            <a:pathLst>
              <a:path w="13989" h="13931" extrusionOk="0">
                <a:moveTo>
                  <a:pt x="3679" y="1"/>
                </a:moveTo>
                <a:cubicBezTo>
                  <a:pt x="2237" y="1"/>
                  <a:pt x="989" y="473"/>
                  <a:pt x="81" y="1380"/>
                </a:cubicBezTo>
                <a:cubicBezTo>
                  <a:pt x="28" y="1420"/>
                  <a:pt x="1" y="1487"/>
                  <a:pt x="1" y="1554"/>
                </a:cubicBezTo>
                <a:cubicBezTo>
                  <a:pt x="1" y="1621"/>
                  <a:pt x="28" y="1688"/>
                  <a:pt x="81" y="1742"/>
                </a:cubicBezTo>
                <a:lnTo>
                  <a:pt x="12190" y="13850"/>
                </a:lnTo>
                <a:cubicBezTo>
                  <a:pt x="12243" y="13904"/>
                  <a:pt x="12311" y="13930"/>
                  <a:pt x="12378" y="13930"/>
                </a:cubicBezTo>
                <a:cubicBezTo>
                  <a:pt x="12445" y="13930"/>
                  <a:pt x="12512" y="13904"/>
                  <a:pt x="12566" y="13850"/>
                </a:cubicBezTo>
                <a:cubicBezTo>
                  <a:pt x="13183" y="13232"/>
                  <a:pt x="13600" y="12441"/>
                  <a:pt x="13801" y="11514"/>
                </a:cubicBezTo>
                <a:cubicBezTo>
                  <a:pt x="13988" y="10642"/>
                  <a:pt x="13976" y="9676"/>
                  <a:pt x="13761" y="8642"/>
                </a:cubicBezTo>
                <a:cubicBezTo>
                  <a:pt x="13738" y="8528"/>
                  <a:pt x="13630" y="8444"/>
                  <a:pt x="13516" y="8444"/>
                </a:cubicBezTo>
                <a:cubicBezTo>
                  <a:pt x="13494" y="8444"/>
                  <a:pt x="13473" y="8447"/>
                  <a:pt x="13452" y="8454"/>
                </a:cubicBezTo>
                <a:cubicBezTo>
                  <a:pt x="13304" y="8480"/>
                  <a:pt x="13224" y="8615"/>
                  <a:pt x="13251" y="8763"/>
                </a:cubicBezTo>
                <a:cubicBezTo>
                  <a:pt x="13653" y="10601"/>
                  <a:pt x="13331" y="12199"/>
                  <a:pt x="12365" y="13300"/>
                </a:cubicBezTo>
                <a:lnTo>
                  <a:pt x="632" y="1568"/>
                </a:lnTo>
                <a:cubicBezTo>
                  <a:pt x="1441" y="860"/>
                  <a:pt x="2509" y="520"/>
                  <a:pt x="3692" y="520"/>
                </a:cubicBezTo>
                <a:cubicBezTo>
                  <a:pt x="5807" y="520"/>
                  <a:pt x="8288" y="1607"/>
                  <a:pt x="10310" y="3621"/>
                </a:cubicBezTo>
                <a:cubicBezTo>
                  <a:pt x="11545" y="4856"/>
                  <a:pt x="12472" y="6293"/>
                  <a:pt x="12982" y="7782"/>
                </a:cubicBezTo>
                <a:cubicBezTo>
                  <a:pt x="13013" y="7888"/>
                  <a:pt x="13112" y="7960"/>
                  <a:pt x="13218" y="7960"/>
                </a:cubicBezTo>
                <a:cubicBezTo>
                  <a:pt x="13246" y="7960"/>
                  <a:pt x="13276" y="7955"/>
                  <a:pt x="13304" y="7943"/>
                </a:cubicBezTo>
                <a:cubicBezTo>
                  <a:pt x="13439" y="7904"/>
                  <a:pt x="13519" y="7756"/>
                  <a:pt x="13465" y="7621"/>
                </a:cubicBezTo>
                <a:cubicBezTo>
                  <a:pt x="12929" y="6051"/>
                  <a:pt x="11962" y="4548"/>
                  <a:pt x="10673" y="3259"/>
                </a:cubicBezTo>
                <a:cubicBezTo>
                  <a:pt x="9022" y="1607"/>
                  <a:pt x="7022" y="494"/>
                  <a:pt x="5035" y="131"/>
                </a:cubicBezTo>
                <a:cubicBezTo>
                  <a:pt x="4568" y="44"/>
                  <a:pt x="4115" y="1"/>
                  <a:pt x="367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AF2"/>
              </a:solidFill>
            </a:endParaRPr>
          </a:p>
        </p:txBody>
      </p:sp>
      <p:sp>
        <p:nvSpPr>
          <p:cNvPr id="720" name="Google Shape;720;p65"/>
          <p:cNvSpPr/>
          <p:nvPr/>
        </p:nvSpPr>
        <p:spPr>
          <a:xfrm>
            <a:off x="2215000" y="3158000"/>
            <a:ext cx="354725" cy="348125"/>
          </a:xfrm>
          <a:custGeom>
            <a:avLst/>
            <a:gdLst/>
            <a:ahLst/>
            <a:cxnLst/>
            <a:rect l="l" t="t" r="r" b="b"/>
            <a:pathLst>
              <a:path w="14189" h="13925" extrusionOk="0">
                <a:moveTo>
                  <a:pt x="1799" y="635"/>
                </a:moveTo>
                <a:lnTo>
                  <a:pt x="13544" y="12367"/>
                </a:lnTo>
                <a:cubicBezTo>
                  <a:pt x="12753" y="13052"/>
                  <a:pt x="11706" y="13415"/>
                  <a:pt x="10484" y="13415"/>
                </a:cubicBezTo>
                <a:cubicBezTo>
                  <a:pt x="8282" y="13415"/>
                  <a:pt x="5812" y="12246"/>
                  <a:pt x="3866" y="10300"/>
                </a:cubicBezTo>
                <a:cubicBezTo>
                  <a:pt x="2282" y="8729"/>
                  <a:pt x="1221" y="6823"/>
                  <a:pt x="872" y="4931"/>
                </a:cubicBezTo>
                <a:cubicBezTo>
                  <a:pt x="550" y="3198"/>
                  <a:pt x="886" y="1682"/>
                  <a:pt x="1799" y="635"/>
                </a:cubicBezTo>
                <a:close/>
                <a:moveTo>
                  <a:pt x="1797" y="0"/>
                </a:moveTo>
                <a:cubicBezTo>
                  <a:pt x="1732" y="0"/>
                  <a:pt x="1665" y="24"/>
                  <a:pt x="1611" y="71"/>
                </a:cubicBezTo>
                <a:cubicBezTo>
                  <a:pt x="443" y="1253"/>
                  <a:pt x="0" y="3011"/>
                  <a:pt x="362" y="5024"/>
                </a:cubicBezTo>
                <a:cubicBezTo>
                  <a:pt x="725" y="7011"/>
                  <a:pt x="1839" y="9012"/>
                  <a:pt x="3503" y="10676"/>
                </a:cubicBezTo>
                <a:cubicBezTo>
                  <a:pt x="5544" y="12716"/>
                  <a:pt x="8148" y="13925"/>
                  <a:pt x="10484" y="13925"/>
                </a:cubicBezTo>
                <a:cubicBezTo>
                  <a:pt x="11947" y="13925"/>
                  <a:pt x="13195" y="13454"/>
                  <a:pt x="14095" y="12555"/>
                </a:cubicBezTo>
                <a:cubicBezTo>
                  <a:pt x="14189" y="12448"/>
                  <a:pt x="14189" y="12287"/>
                  <a:pt x="14095" y="12192"/>
                </a:cubicBezTo>
                <a:lnTo>
                  <a:pt x="1973" y="71"/>
                </a:lnTo>
                <a:cubicBezTo>
                  <a:pt x="1926" y="24"/>
                  <a:pt x="1863" y="0"/>
                  <a:pt x="1797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AF2"/>
              </a:solidFill>
            </a:endParaRPr>
          </a:p>
        </p:txBody>
      </p:sp>
      <p:sp>
        <p:nvSpPr>
          <p:cNvPr id="721" name="Google Shape;721;p65"/>
          <p:cNvSpPr/>
          <p:nvPr/>
        </p:nvSpPr>
        <p:spPr>
          <a:xfrm>
            <a:off x="2479750" y="3446375"/>
            <a:ext cx="13150" cy="12775"/>
          </a:xfrm>
          <a:custGeom>
            <a:avLst/>
            <a:gdLst/>
            <a:ahLst/>
            <a:cxnLst/>
            <a:rect l="l" t="t" r="r" b="b"/>
            <a:pathLst>
              <a:path w="526" h="511" extrusionOk="0">
                <a:moveTo>
                  <a:pt x="257" y="0"/>
                </a:moveTo>
                <a:cubicBezTo>
                  <a:pt x="122" y="0"/>
                  <a:pt x="1" y="120"/>
                  <a:pt x="1" y="255"/>
                </a:cubicBezTo>
                <a:cubicBezTo>
                  <a:pt x="1" y="403"/>
                  <a:pt x="122" y="510"/>
                  <a:pt x="257" y="510"/>
                </a:cubicBezTo>
                <a:cubicBezTo>
                  <a:pt x="404" y="510"/>
                  <a:pt x="525" y="403"/>
                  <a:pt x="525" y="255"/>
                </a:cubicBezTo>
                <a:cubicBezTo>
                  <a:pt x="525" y="120"/>
                  <a:pt x="404" y="0"/>
                  <a:pt x="257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AF2"/>
              </a:solidFill>
            </a:endParaRPr>
          </a:p>
        </p:txBody>
      </p:sp>
      <p:sp>
        <p:nvSpPr>
          <p:cNvPr id="722" name="Google Shape;722;p65"/>
          <p:cNvSpPr/>
          <p:nvPr/>
        </p:nvSpPr>
        <p:spPr>
          <a:xfrm>
            <a:off x="2443200" y="3446375"/>
            <a:ext cx="13100" cy="12775"/>
          </a:xfrm>
          <a:custGeom>
            <a:avLst/>
            <a:gdLst/>
            <a:ahLst/>
            <a:cxnLst/>
            <a:rect l="l" t="t" r="r" b="b"/>
            <a:pathLst>
              <a:path w="524" h="511" extrusionOk="0">
                <a:moveTo>
                  <a:pt x="255" y="0"/>
                </a:moveTo>
                <a:cubicBezTo>
                  <a:pt x="121" y="0"/>
                  <a:pt x="0" y="120"/>
                  <a:pt x="0" y="255"/>
                </a:cubicBezTo>
                <a:cubicBezTo>
                  <a:pt x="0" y="403"/>
                  <a:pt x="121" y="510"/>
                  <a:pt x="255" y="510"/>
                </a:cubicBezTo>
                <a:cubicBezTo>
                  <a:pt x="403" y="510"/>
                  <a:pt x="523" y="403"/>
                  <a:pt x="523" y="255"/>
                </a:cubicBezTo>
                <a:cubicBezTo>
                  <a:pt x="523" y="120"/>
                  <a:pt x="403" y="0"/>
                  <a:pt x="25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AF2"/>
              </a:solidFill>
            </a:endParaRPr>
          </a:p>
        </p:txBody>
      </p:sp>
      <p:sp>
        <p:nvSpPr>
          <p:cNvPr id="723" name="Google Shape;723;p65"/>
          <p:cNvSpPr/>
          <p:nvPr/>
        </p:nvSpPr>
        <p:spPr>
          <a:xfrm>
            <a:off x="2390850" y="3148000"/>
            <a:ext cx="13100" cy="13125"/>
          </a:xfrm>
          <a:custGeom>
            <a:avLst/>
            <a:gdLst/>
            <a:ahLst/>
            <a:cxnLst/>
            <a:rect l="l" t="t" r="r" b="b"/>
            <a:pathLst>
              <a:path w="524" h="525" extrusionOk="0">
                <a:moveTo>
                  <a:pt x="255" y="1"/>
                </a:moveTo>
                <a:cubicBezTo>
                  <a:pt x="120" y="1"/>
                  <a:pt x="0" y="122"/>
                  <a:pt x="0" y="269"/>
                </a:cubicBezTo>
                <a:cubicBezTo>
                  <a:pt x="0" y="404"/>
                  <a:pt x="120" y="525"/>
                  <a:pt x="255" y="525"/>
                </a:cubicBezTo>
                <a:cubicBezTo>
                  <a:pt x="403" y="525"/>
                  <a:pt x="523" y="404"/>
                  <a:pt x="523" y="269"/>
                </a:cubicBezTo>
                <a:cubicBezTo>
                  <a:pt x="523" y="122"/>
                  <a:pt x="403" y="1"/>
                  <a:pt x="255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AF2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2EBC08-CA81-40C0-82FB-08E35234811C}"/>
              </a:ext>
            </a:extLst>
          </p:cNvPr>
          <p:cNvSpPr txBox="1"/>
          <p:nvPr/>
        </p:nvSpPr>
        <p:spPr>
          <a:xfrm>
            <a:off x="193040" y="4287899"/>
            <a:ext cx="8757920" cy="646331"/>
          </a:xfrm>
          <a:prstGeom prst="rect">
            <a:avLst/>
          </a:prstGeom>
          <a:noFill/>
          <a:ln>
            <a:solidFill>
              <a:schemeClr val="tx1">
                <a:alpha val="42000"/>
              </a:schemeClr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1"/>
              </a:buClr>
              <a:buFont typeface="Wingdings" pitchFamily="2" charset="2"/>
              <a:buChar char="v"/>
            </a:pPr>
            <a:r>
              <a:rPr lang="en-US" sz="1200" b="1" dirty="0"/>
              <a:t>54% of the sales came in the morning across all the stores, while only 15% of the sales are generated in the evening.</a:t>
            </a:r>
          </a:p>
          <a:p>
            <a:pPr marL="285750" indent="-285750">
              <a:buClr>
                <a:schemeClr val="tx1"/>
              </a:buClr>
              <a:buFont typeface="Wingdings" pitchFamily="2" charset="2"/>
              <a:buChar char="v"/>
            </a:pPr>
            <a:r>
              <a:rPr lang="en-US" sz="1200" b="1" dirty="0"/>
              <a:t>Night sales only accounts for 0.4% of the total sales</a:t>
            </a:r>
          </a:p>
        </p:txBody>
      </p:sp>
      <p:sp>
        <p:nvSpPr>
          <p:cNvPr id="8" name="Google Shape;647;p61">
            <a:extLst>
              <a:ext uri="{FF2B5EF4-FFF2-40B4-BE49-F238E27FC236}">
                <a16:creationId xmlns:a16="http://schemas.microsoft.com/office/drawing/2014/main" id="{E91E1419-F064-AFD6-5E6C-989405A79822}"/>
              </a:ext>
            </a:extLst>
          </p:cNvPr>
          <p:cNvSpPr txBox="1">
            <a:spLocks/>
          </p:cNvSpPr>
          <p:nvPr/>
        </p:nvSpPr>
        <p:spPr>
          <a:xfrm>
            <a:off x="1736294" y="199109"/>
            <a:ext cx="4329226" cy="42677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dk1"/>
              </a:buClr>
              <a:buSzPts val="1100"/>
            </a:pPr>
            <a:r>
              <a:rPr lang="en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Revenue  </a:t>
            </a:r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| 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Store Location &amp; Time Buckets</a:t>
            </a:r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6A064F14-4C12-989F-55A4-B84683301D4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00600812"/>
              </p:ext>
            </p:extLst>
          </p:nvPr>
        </p:nvGraphicFramePr>
        <p:xfrm>
          <a:off x="3599840" y="670863"/>
          <a:ext cx="5351119" cy="35762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8" name="Google Shape;708;p64"/>
          <p:cNvPicPr preferRelativeResize="0"/>
          <p:nvPr/>
        </p:nvPicPr>
        <p:blipFill rotWithShape="1">
          <a:blip r:embed="rId3">
            <a:alphaModFix amt="50000"/>
          </a:blip>
          <a:srcRect t="66946" b="3143"/>
          <a:stretch/>
        </p:blipFill>
        <p:spPr>
          <a:xfrm>
            <a:off x="325120" y="3464560"/>
            <a:ext cx="8493760" cy="1442456"/>
          </a:xfrm>
          <a:custGeom>
            <a:avLst/>
            <a:gdLst>
              <a:gd name="connsiteX0" fmla="*/ 0 w 8493760"/>
              <a:gd name="connsiteY0" fmla="*/ 0 h 1442456"/>
              <a:gd name="connsiteX1" fmla="*/ 8493760 w 8493760"/>
              <a:gd name="connsiteY1" fmla="*/ 0 h 1442456"/>
              <a:gd name="connsiteX2" fmla="*/ 8493760 w 8493760"/>
              <a:gd name="connsiteY2" fmla="*/ 1442456 h 1442456"/>
              <a:gd name="connsiteX3" fmla="*/ 0 w 8493760"/>
              <a:gd name="connsiteY3" fmla="*/ 1442456 h 1442456"/>
              <a:gd name="connsiteX4" fmla="*/ 0 w 8493760"/>
              <a:gd name="connsiteY4" fmla="*/ 0 h 1442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493760" h="1442456" extrusionOk="0">
                <a:moveTo>
                  <a:pt x="0" y="0"/>
                </a:moveTo>
                <a:cubicBezTo>
                  <a:pt x="2646159" y="118645"/>
                  <a:pt x="5201392" y="116012"/>
                  <a:pt x="8493760" y="0"/>
                </a:cubicBezTo>
                <a:cubicBezTo>
                  <a:pt x="8501185" y="200478"/>
                  <a:pt x="8472691" y="1057851"/>
                  <a:pt x="8493760" y="1442456"/>
                </a:cubicBezTo>
                <a:cubicBezTo>
                  <a:pt x="4259745" y="1577056"/>
                  <a:pt x="3393954" y="1285260"/>
                  <a:pt x="0" y="1442456"/>
                </a:cubicBezTo>
                <a:cubicBezTo>
                  <a:pt x="-85333" y="1149909"/>
                  <a:pt x="75398" y="387032"/>
                  <a:pt x="0" y="0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  <a:effectLst>
            <a:softEdge rad="0"/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B278B0A-1804-D06C-53BD-99073B1CF816}"/>
              </a:ext>
            </a:extLst>
          </p:cNvPr>
          <p:cNvSpPr txBox="1"/>
          <p:nvPr/>
        </p:nvSpPr>
        <p:spPr>
          <a:xfrm>
            <a:off x="406400" y="3552799"/>
            <a:ext cx="8331200" cy="1354217"/>
          </a:xfrm>
          <a:prstGeom prst="rect">
            <a:avLst/>
          </a:prstGeom>
          <a:noFill/>
          <a:ln>
            <a:solidFill>
              <a:schemeClr val="tx1">
                <a:alpha val="42000"/>
              </a:schemeClr>
            </a:solidFill>
          </a:ln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Wingdings" pitchFamily="2" charset="2"/>
              <a:buChar char="v"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50301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54% of the sales came in the morning across all the stores, while only 15% of the sales are generated in the evening.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Wingdings" pitchFamily="2" charset="2"/>
              <a:buChar char="v"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50301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Revenue is consistence across the shops between 12pm and 7pm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Wingdings" pitchFamily="2" charset="2"/>
              <a:buChar char="v"/>
              <a:tabLst/>
              <a:defRPr/>
            </a:pPr>
            <a:r>
              <a:rPr lang="en-US" sz="1600" b="1" dirty="0">
                <a:solidFill>
                  <a:srgbClr val="050301"/>
                </a:solidFill>
                <a:latin typeface="Avenir Next LT Pro"/>
              </a:rPr>
              <a:t>It is worth noting that creating price drop promotion at 10am can dilute the customer interest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050301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FCD05A9-AFF3-92C2-17E8-4F7DB54DB758}"/>
              </a:ext>
            </a:extLst>
          </p:cNvPr>
          <p:cNvSpPr txBox="1"/>
          <p:nvPr/>
        </p:nvSpPr>
        <p:spPr>
          <a:xfrm>
            <a:off x="2286000" y="212070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ZA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Units sold | 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Store Location &amp; Time of Day</a:t>
            </a:r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0AC4DF8A-2752-C488-1F5D-BA0F03888DB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19231186"/>
              </p:ext>
            </p:extLst>
          </p:nvPr>
        </p:nvGraphicFramePr>
        <p:xfrm>
          <a:off x="325120" y="612180"/>
          <a:ext cx="8412480" cy="28295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0" name="Google Shape;760;p68"/>
          <p:cNvPicPr preferRelativeResize="0"/>
          <p:nvPr/>
        </p:nvPicPr>
        <p:blipFill rotWithShape="1">
          <a:blip r:embed="rId3">
            <a:alphaModFix/>
          </a:blip>
          <a:srcRect t="25116"/>
          <a:stretch/>
        </p:blipFill>
        <p:spPr>
          <a:xfrm>
            <a:off x="223520" y="701041"/>
            <a:ext cx="2426176" cy="2909480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18BE89D9-46F2-42B1-5F8B-750DDA8B25FC}"/>
              </a:ext>
            </a:extLst>
          </p:cNvPr>
          <p:cNvSpPr txBox="1"/>
          <p:nvPr/>
        </p:nvSpPr>
        <p:spPr>
          <a:xfrm>
            <a:off x="223520" y="3697089"/>
            <a:ext cx="2426176" cy="1169551"/>
          </a:xfrm>
          <a:prstGeom prst="rect">
            <a:avLst/>
          </a:prstGeom>
          <a:noFill/>
          <a:ln>
            <a:solidFill>
              <a:schemeClr val="tx1">
                <a:alpha val="42000"/>
              </a:schemeClr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1"/>
              </a:buClr>
              <a:buFont typeface="Wingdings" pitchFamily="2" charset="2"/>
              <a:buChar char="v"/>
            </a:pPr>
            <a:r>
              <a:rPr lang="en-ZA" b="1" dirty="0"/>
              <a:t>Lower Manhattan shows strong revenue growth, while Astoria remains stable but lower-performing.</a:t>
            </a:r>
            <a:endParaRPr lang="en-ZA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705922F-C6B8-9E8D-1266-8D03B3189686}"/>
              </a:ext>
            </a:extLst>
          </p:cNvPr>
          <p:cNvSpPr txBox="1"/>
          <p:nvPr/>
        </p:nvSpPr>
        <p:spPr>
          <a:xfrm>
            <a:off x="2286000" y="215900"/>
            <a:ext cx="4572000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ZA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Units sold | </a:t>
            </a:r>
            <a:r>
              <a:rPr lang="en-US" kern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"/>
              </a:rPr>
              <a:t>Store Location &amp; Daily Trend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66EA86FC-668D-C72F-4160-F1B14D24E47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2602357"/>
              </p:ext>
            </p:extLst>
          </p:nvPr>
        </p:nvGraphicFramePr>
        <p:xfrm>
          <a:off x="2719812" y="701041"/>
          <a:ext cx="6200668" cy="41655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9">
          <a:extLst>
            <a:ext uri="{FF2B5EF4-FFF2-40B4-BE49-F238E27FC236}">
              <a16:creationId xmlns:a16="http://schemas.microsoft.com/office/drawing/2014/main" id="{2DEEAB3D-3883-643D-1DC3-11BFE00904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68">
            <a:extLst>
              <a:ext uri="{FF2B5EF4-FFF2-40B4-BE49-F238E27FC236}">
                <a16:creationId xmlns:a16="http://schemas.microsoft.com/office/drawing/2014/main" id="{6BF9C996-B725-9C1E-307C-A7EC9A98022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Recommendations</a:t>
            </a:r>
            <a:endParaRPr dirty="0"/>
          </a:p>
        </p:txBody>
      </p:sp>
      <p:sp>
        <p:nvSpPr>
          <p:cNvPr id="751" name="Google Shape;751;p68">
            <a:extLst>
              <a:ext uri="{FF2B5EF4-FFF2-40B4-BE49-F238E27FC236}">
                <a16:creationId xmlns:a16="http://schemas.microsoft.com/office/drawing/2014/main" id="{07F0D574-CE8C-E40B-71FD-40ECF0EAFA72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37926" y="1668889"/>
            <a:ext cx="3937834" cy="138594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11150" indent="-171450" algn="just">
              <a:buClr>
                <a:schemeClr val="tx1"/>
              </a:buClr>
              <a:buFont typeface="Wingdings" pitchFamily="2" charset="2"/>
              <a:buChar char="v"/>
            </a:pPr>
            <a:r>
              <a:rPr lang="en-ZA" dirty="0"/>
              <a:t>Prioritize inventory and </a:t>
            </a:r>
            <a:r>
              <a:rPr lang="en-ZA" sz="1600" dirty="0"/>
              <a:t>marketing</a:t>
            </a:r>
            <a:r>
              <a:rPr lang="en-ZA" dirty="0"/>
              <a:t> for </a:t>
            </a:r>
            <a:r>
              <a:rPr lang="en-ZA" b="1" dirty="0"/>
              <a:t>top-sellers</a:t>
            </a:r>
            <a:r>
              <a:rPr lang="en-ZA" dirty="0"/>
              <a:t> (Sustainably Grown Organic, Latte, Cappuccino).</a:t>
            </a:r>
          </a:p>
          <a:p>
            <a:pPr marL="311150" indent="-171450" algn="just">
              <a:buClr>
                <a:schemeClr val="tx1"/>
              </a:buClr>
              <a:buFont typeface="Wingdings" pitchFamily="2" charset="2"/>
              <a:buChar char="v"/>
            </a:pPr>
            <a:r>
              <a:rPr lang="en-ZA" dirty="0"/>
              <a:t>Promote these items across store menus, social media, and digital ads to leverage their proven popularity.</a:t>
            </a:r>
          </a:p>
        </p:txBody>
      </p:sp>
      <p:sp>
        <p:nvSpPr>
          <p:cNvPr id="752" name="Google Shape;752;p68">
            <a:extLst>
              <a:ext uri="{FF2B5EF4-FFF2-40B4-BE49-F238E27FC236}">
                <a16:creationId xmlns:a16="http://schemas.microsoft.com/office/drawing/2014/main" id="{2494943E-9315-2084-232D-1219E7743A4A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237926" y="1096188"/>
            <a:ext cx="3937834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ZA" sz="2400" dirty="0"/>
              <a:t>☕</a:t>
            </a:r>
            <a:r>
              <a:rPr lang="en-ZA" sz="1800" dirty="0"/>
              <a:t> </a:t>
            </a:r>
            <a:r>
              <a:rPr lang="en-ZA" sz="1800" b="1" dirty="0"/>
              <a:t>Focus on Top Sellers</a:t>
            </a:r>
            <a:endParaRPr sz="1800" dirty="0"/>
          </a:p>
        </p:txBody>
      </p:sp>
      <p:sp>
        <p:nvSpPr>
          <p:cNvPr id="753" name="Google Shape;753;p68">
            <a:extLst>
              <a:ext uri="{FF2B5EF4-FFF2-40B4-BE49-F238E27FC236}">
                <a16:creationId xmlns:a16="http://schemas.microsoft.com/office/drawing/2014/main" id="{8A7B2F7B-789C-0F53-FFBE-4CCAE475D1DD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4328160" y="1667812"/>
            <a:ext cx="4503357" cy="138702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just">
              <a:buClr>
                <a:schemeClr val="tx1"/>
              </a:buClr>
              <a:buFont typeface="Wingdings" pitchFamily="2" charset="2"/>
              <a:buChar char="v"/>
            </a:pPr>
            <a:r>
              <a:rPr lang="en-ZA" dirty="0"/>
              <a:t>Continue focusing on the </a:t>
            </a:r>
            <a:r>
              <a:rPr lang="en-ZA" b="1" dirty="0"/>
              <a:t>morning peak (7–11 AM)</a:t>
            </a:r>
            <a:r>
              <a:rPr lang="en-ZA" dirty="0"/>
              <a:t> with loyalty rewards and express-service promotions.</a:t>
            </a:r>
          </a:p>
          <a:p>
            <a:pPr algn="just">
              <a:buClr>
                <a:schemeClr val="tx1"/>
              </a:buClr>
              <a:buFont typeface="Wingdings" pitchFamily="2" charset="2"/>
              <a:buChar char="v"/>
            </a:pPr>
            <a:r>
              <a:rPr lang="en-ZA" dirty="0"/>
              <a:t>Offer pre-order or subscription-based coffee programs to retain regular morning customers.</a:t>
            </a:r>
          </a:p>
        </p:txBody>
      </p:sp>
      <p:sp>
        <p:nvSpPr>
          <p:cNvPr id="754" name="Google Shape;754;p68">
            <a:extLst>
              <a:ext uri="{FF2B5EF4-FFF2-40B4-BE49-F238E27FC236}">
                <a16:creationId xmlns:a16="http://schemas.microsoft.com/office/drawing/2014/main" id="{37DF9DED-A3F0-71E1-215A-3349B6779F83}"/>
              </a:ext>
            </a:extLst>
          </p:cNvPr>
          <p:cNvSpPr txBox="1">
            <a:spLocks noGrp="1"/>
          </p:cNvSpPr>
          <p:nvPr>
            <p:ph type="subTitle" idx="4"/>
          </p:nvPr>
        </p:nvSpPr>
        <p:spPr>
          <a:xfrm>
            <a:off x="4185606" y="1094444"/>
            <a:ext cx="4968240" cy="5369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ZA" sz="2400" b="1" dirty="0"/>
              <a:t>☀️</a:t>
            </a:r>
            <a:r>
              <a:rPr lang="en-ZA" sz="1800" b="1" dirty="0"/>
              <a:t> Strengthen Morning Strategy</a:t>
            </a:r>
            <a:endParaRPr sz="1800" b="1" dirty="0"/>
          </a:p>
        </p:txBody>
      </p:sp>
      <p:cxnSp>
        <p:nvCxnSpPr>
          <p:cNvPr id="755" name="Google Shape;755;p68">
            <a:extLst>
              <a:ext uri="{FF2B5EF4-FFF2-40B4-BE49-F238E27FC236}">
                <a16:creationId xmlns:a16="http://schemas.microsoft.com/office/drawing/2014/main" id="{56CD6AAF-D824-F4ED-DB4F-02BA1DC846A7}"/>
              </a:ext>
            </a:extLst>
          </p:cNvPr>
          <p:cNvCxnSpPr/>
          <p:nvPr/>
        </p:nvCxnSpPr>
        <p:spPr>
          <a:xfrm>
            <a:off x="2658300" y="891400"/>
            <a:ext cx="8607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56" name="Google Shape;756;p68">
            <a:extLst>
              <a:ext uri="{FF2B5EF4-FFF2-40B4-BE49-F238E27FC236}">
                <a16:creationId xmlns:a16="http://schemas.microsoft.com/office/drawing/2014/main" id="{28164DF3-53DA-71E5-C1E0-AA5434DFF8C4}"/>
              </a:ext>
            </a:extLst>
          </p:cNvPr>
          <p:cNvSpPr txBox="1">
            <a:spLocks noGrp="1"/>
          </p:cNvSpPr>
          <p:nvPr>
            <p:ph type="subTitle" idx="5"/>
          </p:nvPr>
        </p:nvSpPr>
        <p:spPr>
          <a:xfrm>
            <a:off x="285106" y="3708438"/>
            <a:ext cx="3890654" cy="122740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chemeClr val="tx1"/>
              </a:buClr>
              <a:buFont typeface="Wingdings" pitchFamily="2" charset="2"/>
              <a:buChar char="v"/>
            </a:pPr>
            <a:r>
              <a:rPr lang="en-ZA" sz="1200" dirty="0"/>
              <a:t>Launch </a:t>
            </a:r>
            <a:r>
              <a:rPr lang="en-ZA" sz="1200" b="1" dirty="0"/>
              <a:t>“Afternoon Happy Hour”</a:t>
            </a:r>
            <a:r>
              <a:rPr lang="en-ZA" sz="1200" dirty="0"/>
              <a:t> campaigns between </a:t>
            </a:r>
            <a:r>
              <a:rPr lang="en-ZA" sz="1200" b="1" dirty="0"/>
              <a:t>2–4 PM</a:t>
            </a:r>
            <a:r>
              <a:rPr lang="en-ZA" sz="1200" dirty="0"/>
              <a:t> to attract more customers during off-peak hours.</a:t>
            </a:r>
          </a:p>
          <a:p>
            <a:pPr>
              <a:buClr>
                <a:schemeClr val="tx1"/>
              </a:buClr>
              <a:buFont typeface="Wingdings" pitchFamily="2" charset="2"/>
              <a:buChar char="v"/>
            </a:pPr>
            <a:r>
              <a:rPr lang="en-ZA" sz="1200" dirty="0"/>
              <a:t>Introduce combo deals such as </a:t>
            </a:r>
            <a:r>
              <a:rPr lang="en-ZA" sz="1200" b="1" dirty="0"/>
              <a:t>“Coffee + Pastry”</a:t>
            </a:r>
            <a:r>
              <a:rPr lang="en-ZA" sz="1200" dirty="0"/>
              <a:t> or </a:t>
            </a:r>
            <a:r>
              <a:rPr lang="en-ZA" sz="1200" b="1" dirty="0"/>
              <a:t>“Buy 2 Get 1 Free”</a:t>
            </a:r>
            <a:r>
              <a:rPr lang="en-ZA" sz="1200" dirty="0"/>
              <a:t> to encourage higher basket sizes.</a:t>
            </a:r>
          </a:p>
        </p:txBody>
      </p:sp>
      <p:sp>
        <p:nvSpPr>
          <p:cNvPr id="757" name="Google Shape;757;p68">
            <a:extLst>
              <a:ext uri="{FF2B5EF4-FFF2-40B4-BE49-F238E27FC236}">
                <a16:creationId xmlns:a16="http://schemas.microsoft.com/office/drawing/2014/main" id="{F2D103C7-5031-13B8-9DB8-55330B159820}"/>
              </a:ext>
            </a:extLst>
          </p:cNvPr>
          <p:cNvSpPr txBox="1">
            <a:spLocks noGrp="1"/>
          </p:cNvSpPr>
          <p:nvPr>
            <p:ph type="subTitle" idx="6"/>
          </p:nvPr>
        </p:nvSpPr>
        <p:spPr>
          <a:xfrm>
            <a:off x="285106" y="3111128"/>
            <a:ext cx="3890654" cy="4155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ZA" sz="2400" b="1" dirty="0"/>
              <a:t>🕓</a:t>
            </a:r>
            <a:r>
              <a:rPr lang="en-ZA" sz="1800" b="1" dirty="0"/>
              <a:t> Boost Afternoon Sales</a:t>
            </a:r>
            <a:endParaRPr sz="1800" b="1" dirty="0"/>
          </a:p>
        </p:txBody>
      </p:sp>
      <p:sp>
        <p:nvSpPr>
          <p:cNvPr id="758" name="Google Shape;758;p68">
            <a:extLst>
              <a:ext uri="{FF2B5EF4-FFF2-40B4-BE49-F238E27FC236}">
                <a16:creationId xmlns:a16="http://schemas.microsoft.com/office/drawing/2014/main" id="{1E6DAF29-5A69-CF0E-5C09-FD60E1F3297B}"/>
              </a:ext>
            </a:extLst>
          </p:cNvPr>
          <p:cNvSpPr txBox="1">
            <a:spLocks noGrp="1"/>
          </p:cNvSpPr>
          <p:nvPr>
            <p:ph type="subTitle" idx="7"/>
          </p:nvPr>
        </p:nvSpPr>
        <p:spPr>
          <a:xfrm>
            <a:off x="4328159" y="3708438"/>
            <a:ext cx="4503357" cy="122740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chemeClr val="tx1"/>
              </a:buClr>
              <a:buFont typeface="Wingdings" pitchFamily="2" charset="2"/>
              <a:buChar char="v"/>
            </a:pPr>
            <a:r>
              <a:rPr lang="en-ZA" dirty="0"/>
              <a:t>Highlight </a:t>
            </a:r>
            <a:r>
              <a:rPr lang="en-ZA" b="1" dirty="0"/>
              <a:t>Bakery and Chocolate</a:t>
            </a:r>
            <a:r>
              <a:rPr lang="en-ZA" dirty="0"/>
              <a:t> items through cross-selling with beverages.</a:t>
            </a:r>
          </a:p>
          <a:p>
            <a:pPr>
              <a:buClr>
                <a:schemeClr val="tx1"/>
              </a:buClr>
              <a:buFont typeface="Wingdings" pitchFamily="2" charset="2"/>
              <a:buChar char="v"/>
            </a:pPr>
            <a:r>
              <a:rPr lang="en-ZA" dirty="0"/>
              <a:t>Bundle slow-moving products with best-sellers to increase visibility and sales volume.</a:t>
            </a:r>
          </a:p>
        </p:txBody>
      </p:sp>
      <p:sp>
        <p:nvSpPr>
          <p:cNvPr id="759" name="Google Shape;759;p68">
            <a:extLst>
              <a:ext uri="{FF2B5EF4-FFF2-40B4-BE49-F238E27FC236}">
                <a16:creationId xmlns:a16="http://schemas.microsoft.com/office/drawing/2014/main" id="{DBF1FF04-D96B-5133-E30A-C88B503492AA}"/>
              </a:ext>
            </a:extLst>
          </p:cNvPr>
          <p:cNvSpPr txBox="1">
            <a:spLocks noGrp="1"/>
          </p:cNvSpPr>
          <p:nvPr>
            <p:ph type="subTitle" idx="8"/>
          </p:nvPr>
        </p:nvSpPr>
        <p:spPr>
          <a:xfrm>
            <a:off x="4185606" y="3122914"/>
            <a:ext cx="4877114" cy="4110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ZA" sz="2400" b="1" dirty="0"/>
              <a:t>🥐</a:t>
            </a:r>
            <a:r>
              <a:rPr lang="en-ZA" sz="1800" b="1" dirty="0"/>
              <a:t> </a:t>
            </a:r>
            <a:r>
              <a:rPr lang="en-ZA" sz="1600" b="1" dirty="0"/>
              <a:t>Promote Underperforming Items</a:t>
            </a:r>
            <a:endParaRPr sz="1800" b="1" dirty="0"/>
          </a:p>
        </p:txBody>
      </p:sp>
      <p:cxnSp>
        <p:nvCxnSpPr>
          <p:cNvPr id="761" name="Google Shape;761;p68">
            <a:extLst>
              <a:ext uri="{FF2B5EF4-FFF2-40B4-BE49-F238E27FC236}">
                <a16:creationId xmlns:a16="http://schemas.microsoft.com/office/drawing/2014/main" id="{E4434221-14BD-78C3-2917-0A450BFCE4A3}"/>
              </a:ext>
            </a:extLst>
          </p:cNvPr>
          <p:cNvCxnSpPr>
            <a:cxnSpLocks/>
          </p:cNvCxnSpPr>
          <p:nvPr/>
        </p:nvCxnSpPr>
        <p:spPr>
          <a:xfrm flipV="1">
            <a:off x="237926" y="1537925"/>
            <a:ext cx="3937834" cy="40093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762" name="Google Shape;762;p68">
            <a:extLst>
              <a:ext uri="{FF2B5EF4-FFF2-40B4-BE49-F238E27FC236}">
                <a16:creationId xmlns:a16="http://schemas.microsoft.com/office/drawing/2014/main" id="{C0F55C54-B16F-1AD9-D0DF-E9E39CBE86A2}"/>
              </a:ext>
            </a:extLst>
          </p:cNvPr>
          <p:cNvCxnSpPr>
            <a:cxnSpLocks/>
          </p:cNvCxnSpPr>
          <p:nvPr/>
        </p:nvCxnSpPr>
        <p:spPr>
          <a:xfrm>
            <a:off x="4328160" y="1542324"/>
            <a:ext cx="4503357" cy="4491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763" name="Google Shape;763;p68">
            <a:extLst>
              <a:ext uri="{FF2B5EF4-FFF2-40B4-BE49-F238E27FC236}">
                <a16:creationId xmlns:a16="http://schemas.microsoft.com/office/drawing/2014/main" id="{6E3B1F06-F20C-99F4-3D16-E097068C1253}"/>
              </a:ext>
            </a:extLst>
          </p:cNvPr>
          <p:cNvCxnSpPr>
            <a:cxnSpLocks/>
          </p:cNvCxnSpPr>
          <p:nvPr/>
        </p:nvCxnSpPr>
        <p:spPr>
          <a:xfrm>
            <a:off x="285106" y="3587440"/>
            <a:ext cx="3890654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764" name="Google Shape;764;p68">
            <a:extLst>
              <a:ext uri="{FF2B5EF4-FFF2-40B4-BE49-F238E27FC236}">
                <a16:creationId xmlns:a16="http://schemas.microsoft.com/office/drawing/2014/main" id="{A58C0E4C-BE34-5AAC-A70A-043AF0D8BFCE}"/>
              </a:ext>
            </a:extLst>
          </p:cNvPr>
          <p:cNvCxnSpPr>
            <a:cxnSpLocks/>
          </p:cNvCxnSpPr>
          <p:nvPr/>
        </p:nvCxnSpPr>
        <p:spPr>
          <a:xfrm>
            <a:off x="4439920" y="3587440"/>
            <a:ext cx="4391597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9468564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6" name="Google Shape;1786;p87"/>
          <p:cNvSpPr txBox="1">
            <a:spLocks noGrp="1"/>
          </p:cNvSpPr>
          <p:nvPr>
            <p:ph type="title"/>
          </p:nvPr>
        </p:nvSpPr>
        <p:spPr>
          <a:xfrm>
            <a:off x="203200" y="1291590"/>
            <a:ext cx="6004560" cy="1280160"/>
          </a:xfrm>
          <a:prstGeom prst="rect">
            <a:avLst/>
          </a:prstGeom>
          <a:solidFill>
            <a:srgbClr val="B6BBBB">
              <a:alpha val="43060"/>
            </a:srgbClr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THANK YOU</a:t>
            </a:r>
            <a:endParaRPr sz="6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D2AAF47-BD75-773F-3A7E-69417079752F}"/>
              </a:ext>
            </a:extLst>
          </p:cNvPr>
          <p:cNvSpPr txBox="1"/>
          <p:nvPr/>
        </p:nvSpPr>
        <p:spPr>
          <a:xfrm>
            <a:off x="6634480" y="4612640"/>
            <a:ext cx="2336800" cy="369332"/>
          </a:xfrm>
          <a:prstGeom prst="rect">
            <a:avLst/>
          </a:prstGeom>
          <a:solidFill>
            <a:srgbClr val="B6BBBB">
              <a:alpha val="56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8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Tshifhiwa Tshikosi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Popic Café Company Profile XL by Slidesgo">
  <a:themeElements>
    <a:clrScheme name="Simple Light">
      <a:dk1>
        <a:srgbClr val="823E43"/>
      </a:dk1>
      <a:lt1>
        <a:srgbClr val="F9F0E8"/>
      </a:lt1>
      <a:dk2>
        <a:srgbClr val="2F1425"/>
      </a:dk2>
      <a:lt2>
        <a:srgbClr val="823E43"/>
      </a:lt2>
      <a:accent1>
        <a:srgbClr val="F9F0E8"/>
      </a:accent1>
      <a:accent2>
        <a:srgbClr val="2F1425"/>
      </a:accent2>
      <a:accent3>
        <a:srgbClr val="823E43"/>
      </a:accent3>
      <a:accent4>
        <a:srgbClr val="F9F0E8"/>
      </a:accent4>
      <a:accent5>
        <a:srgbClr val="2F1425"/>
      </a:accent5>
      <a:accent6>
        <a:srgbClr val="823E43"/>
      </a:accent6>
      <a:hlink>
        <a:srgbClr val="2F142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454</TotalTime>
  <Words>386</Words>
  <Application>Microsoft Macintosh PowerPoint</Application>
  <PresentationFormat>On-screen Show (16:9)</PresentationFormat>
  <Paragraphs>48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Red Hat Text</vt:lpstr>
      <vt:lpstr>Wingdings</vt:lpstr>
      <vt:lpstr>Avenir Next LT Pro</vt:lpstr>
      <vt:lpstr>Arial</vt:lpstr>
      <vt:lpstr>Lexend Exa</vt:lpstr>
      <vt:lpstr>Popic Café Company Profile XL by Slidesgo</vt:lpstr>
      <vt:lpstr>PowerPoint Presentation</vt:lpstr>
      <vt:lpstr>TABLE OF CONTENTS</vt:lpstr>
      <vt:lpstr>PowerPoint Presentation</vt:lpstr>
      <vt:lpstr>PowerPoint Presentation</vt:lpstr>
      <vt:lpstr>PowerPoint Presentation</vt:lpstr>
      <vt:lpstr>PowerPoint Presentation</vt:lpstr>
      <vt:lpstr>Recommendations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tshifhiwa tshikosi</cp:lastModifiedBy>
  <cp:revision>3</cp:revision>
  <dcterms:modified xsi:type="dcterms:W3CDTF">2025-10-28T06:59:30Z</dcterms:modified>
</cp:coreProperties>
</file>